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41" r:id="rId2"/>
    <p:sldId id="274" r:id="rId3"/>
    <p:sldId id="278" r:id="rId4"/>
    <p:sldId id="288" r:id="rId5"/>
    <p:sldId id="339" r:id="rId6"/>
    <p:sldId id="290" r:id="rId7"/>
    <p:sldId id="275" r:id="rId8"/>
    <p:sldId id="283" r:id="rId9"/>
    <p:sldId id="345" r:id="rId10"/>
    <p:sldId id="322" r:id="rId11"/>
    <p:sldId id="323" r:id="rId12"/>
    <p:sldId id="325" r:id="rId13"/>
    <p:sldId id="326" r:id="rId14"/>
    <p:sldId id="327" r:id="rId15"/>
    <p:sldId id="301" r:id="rId16"/>
    <p:sldId id="304" r:id="rId17"/>
    <p:sldId id="306" r:id="rId18"/>
    <p:sldId id="340" r:id="rId19"/>
    <p:sldId id="343" r:id="rId20"/>
    <p:sldId id="303" r:id="rId21"/>
    <p:sldId id="305" r:id="rId22"/>
    <p:sldId id="310" r:id="rId23"/>
    <p:sldId id="331" r:id="rId24"/>
    <p:sldId id="344" r:id="rId25"/>
    <p:sldId id="332" r:id="rId26"/>
    <p:sldId id="334" r:id="rId27"/>
    <p:sldId id="335" r:id="rId28"/>
    <p:sldId id="336" r:id="rId29"/>
    <p:sldId id="321" r:id="rId30"/>
    <p:sldId id="280" r:id="rId31"/>
    <p:sldId id="314" r:id="rId32"/>
    <p:sldId id="338" r:id="rId33"/>
    <p:sldId id="300" r:id="rId34"/>
    <p:sldId id="299" r:id="rId35"/>
    <p:sldId id="329" r:id="rId3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B510E4-71AC-298A-2363-E30778538936}" v="3" dt="2023-03-27T00:18:55.2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23" autoAdjust="0"/>
    <p:restoredTop sz="75890" autoAdjust="0"/>
  </p:normalViewPr>
  <p:slideViewPr>
    <p:cSldViewPr snapToGrid="0" snapToObjects="1">
      <p:cViewPr varScale="1">
        <p:scale>
          <a:sx n="95" d="100"/>
          <a:sy n="95" d="100"/>
        </p:scale>
        <p:origin x="2032" y="176"/>
      </p:cViewPr>
      <p:guideLst>
        <p:guide orient="horz" pos="2120"/>
        <p:guide pos="2882"/>
      </p:guideLst>
    </p:cSldViewPr>
  </p:slideViewPr>
  <p:notesTextViewPr>
    <p:cViewPr>
      <p:scale>
        <a:sx n="100" d="100"/>
        <a:sy n="100" d="100"/>
      </p:scale>
      <p:origin x="0" y="0"/>
    </p:cViewPr>
  </p:notesTextViewPr>
  <p:sorterViewPr>
    <p:cViewPr>
      <p:scale>
        <a:sx n="185" d="100"/>
        <a:sy n="18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aniel Butterworth" userId="S::nathaniel.butterworth@sydney.edu.au::89f87e9d-3311-40c7-8a6f-22c588c62b1b" providerId="AD" clId="Web-{68B510E4-71AC-298A-2363-E30778538936}"/>
    <pc:docChg chg="modSld">
      <pc:chgData name="Nathaniel Butterworth" userId="S::nathaniel.butterworth@sydney.edu.au::89f87e9d-3311-40c7-8a6f-22c588c62b1b" providerId="AD" clId="Web-{68B510E4-71AC-298A-2363-E30778538936}" dt="2023-03-27T00:17:58.720" v="1" actId="20577"/>
      <pc:docMkLst>
        <pc:docMk/>
      </pc:docMkLst>
      <pc:sldChg chg="modSp">
        <pc:chgData name="Nathaniel Butterworth" userId="S::nathaniel.butterworth@sydney.edu.au::89f87e9d-3311-40c7-8a6f-22c588c62b1b" providerId="AD" clId="Web-{68B510E4-71AC-298A-2363-E30778538936}" dt="2023-03-27T00:17:58.720" v="1" actId="20577"/>
        <pc:sldMkLst>
          <pc:docMk/>
          <pc:sldMk cId="3622150335" sldId="341"/>
        </pc:sldMkLst>
        <pc:spChg chg="mod">
          <ac:chgData name="Nathaniel Butterworth" userId="S::nathaniel.butterworth@sydney.edu.au::89f87e9d-3311-40c7-8a6f-22c588c62b1b" providerId="AD" clId="Web-{68B510E4-71AC-298A-2363-E30778538936}" dt="2023-03-27T00:17:58.720" v="1" actId="20577"/>
          <ac:spMkLst>
            <pc:docMk/>
            <pc:sldMk cId="3622150335" sldId="341"/>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AFE571-C6C7-C441-A7A8-36A8DF62E7D9}" type="datetimeFigureOut">
              <a:rPr lang="en-US" smtClean="0"/>
              <a:t>8/30/24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A742F4-6DD9-DC47-8428-24AC7EFC6594}" type="slidenum">
              <a:rPr lang="en-US" smtClean="0"/>
              <a:t>‹#›</a:t>
            </a:fld>
            <a:endParaRPr lang="en-US"/>
          </a:p>
        </p:txBody>
      </p:sp>
    </p:spTree>
    <p:extLst>
      <p:ext uri="{BB962C8B-B14F-4D97-AF65-F5344CB8AC3E}">
        <p14:creationId xmlns:p14="http://schemas.microsoft.com/office/powerpoint/2010/main" val="20962316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Convert data into a visually interpretable form</a:t>
            </a:r>
            <a:r>
              <a:rPr lang="en-US" baseline="0" dirty="0"/>
              <a:t> in order to extract meaning that might not have been obvious in the original representation. Data can take many forms, and visualisation is a big bucket that comprises a lot of wide-ranging activities.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a:t>
            </a:fld>
            <a:endParaRPr lang="en-US"/>
          </a:p>
        </p:txBody>
      </p:sp>
    </p:spTree>
    <p:extLst>
      <p:ext uri="{BB962C8B-B14F-4D97-AF65-F5344CB8AC3E}">
        <p14:creationId xmlns:p14="http://schemas.microsoft.com/office/powerpoint/2010/main" val="3942271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How you go about tidying up figures can vary</a:t>
            </a:r>
            <a:r>
              <a:rPr lang="en-US" baseline="0" dirty="0"/>
              <a:t> a lot depending on what you wish to communicate. In the example given, t</a:t>
            </a:r>
            <a:r>
              <a:rPr lang="en-US" dirty="0"/>
              <a:t>he new plots</a:t>
            </a:r>
            <a:r>
              <a:rPr lang="en-US" baseline="0" dirty="0"/>
              <a:t> show the trends of the different series well, but it would be very difficult to get any exact values off of them. If that information was necessary, then a different method for reducing the </a:t>
            </a:r>
            <a:r>
              <a:rPr lang="en-US" baseline="0" dirty="0" err="1"/>
              <a:t>overplotting</a:t>
            </a:r>
            <a:r>
              <a:rPr lang="en-US" baseline="0" dirty="0"/>
              <a:t> would need to be used. Remember that the best figure is the one that does the best job of clearly conveying the information that you want it to show, so which graph is the “best” will depend on the purpose you have in mind for it.</a:t>
            </a:r>
            <a:endParaRPr lang="en-US" dirty="0"/>
          </a:p>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11</a:t>
            </a:fld>
            <a:endParaRPr lang="en-US"/>
          </a:p>
        </p:txBody>
      </p:sp>
    </p:spTree>
    <p:extLst>
      <p:ext uri="{BB962C8B-B14F-4D97-AF65-F5344CB8AC3E}">
        <p14:creationId xmlns:p14="http://schemas.microsoft.com/office/powerpoint/2010/main" val="464215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software you use to create a </a:t>
            </a:r>
            <a:r>
              <a:rPr lang="en-US" baseline="0" dirty="0" err="1"/>
              <a:t>visualisation</a:t>
            </a:r>
            <a:r>
              <a:rPr lang="en-US" baseline="0" dirty="0"/>
              <a:t> will usually apply default plot and style parameters. These defaults are often inappropriate or non-optimal for your data.</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12</a:t>
            </a:fld>
            <a:endParaRPr lang="en-US"/>
          </a:p>
        </p:txBody>
      </p:sp>
    </p:spTree>
    <p:extLst>
      <p:ext uri="{BB962C8B-B14F-4D97-AF65-F5344CB8AC3E}">
        <p14:creationId xmlns:p14="http://schemas.microsoft.com/office/powerpoint/2010/main" val="2109276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13</a:t>
            </a:fld>
            <a:endParaRPr lang="en-US"/>
          </a:p>
        </p:txBody>
      </p:sp>
    </p:spTree>
    <p:extLst>
      <p:ext uri="{BB962C8B-B14F-4D97-AF65-F5344CB8AC3E}">
        <p14:creationId xmlns:p14="http://schemas.microsoft.com/office/powerpoint/2010/main" val="3106952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save time, most tools allow you to create custom chart templates so that you choose the best parameters for your chart and then easily apply them to similar charts in the future.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14</a:t>
            </a:fld>
            <a:endParaRPr lang="en-US"/>
          </a:p>
        </p:txBody>
      </p:sp>
    </p:spTree>
    <p:extLst>
      <p:ext uri="{BB962C8B-B14F-4D97-AF65-F5344CB8AC3E}">
        <p14:creationId xmlns:p14="http://schemas.microsoft.com/office/powerpoint/2010/main" val="2360654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captions</a:t>
            </a:r>
          </a:p>
          <a:p>
            <a:r>
              <a:rPr lang="en-US" dirty="0"/>
              <a:t>Informative labels and/or title</a:t>
            </a:r>
          </a:p>
          <a:p>
            <a:r>
              <a:rPr lang="en-US" dirty="0" err="1"/>
              <a:t>Colours</a:t>
            </a:r>
            <a:r>
              <a:rPr lang="en-US" dirty="0"/>
              <a:t> or symbols defined</a:t>
            </a:r>
          </a:p>
          <a:p>
            <a:r>
              <a:rPr lang="en-US" dirty="0"/>
              <a:t>Abbreviations or acronyms defined</a:t>
            </a:r>
          </a:p>
          <a:p>
            <a:r>
              <a:rPr lang="en-US" dirty="0"/>
              <a:t>Information on how to interpret </a:t>
            </a:r>
            <a:r>
              <a:rPr lang="en-US" dirty="0" err="1"/>
              <a:t>visualisation</a:t>
            </a:r>
            <a:r>
              <a:rPr lang="en-US" dirty="0"/>
              <a:t> provided if necessary</a:t>
            </a:r>
          </a:p>
          <a:p>
            <a:endParaRPr lang="en-AU" dirty="0"/>
          </a:p>
        </p:txBody>
      </p:sp>
      <p:sp>
        <p:nvSpPr>
          <p:cNvPr id="4" name="Slide Number Placeholder 3"/>
          <p:cNvSpPr>
            <a:spLocks noGrp="1"/>
          </p:cNvSpPr>
          <p:nvPr>
            <p:ph type="sldNum" sz="quarter" idx="10"/>
          </p:nvPr>
        </p:nvSpPr>
        <p:spPr/>
        <p:txBody>
          <a:bodyPr/>
          <a:lstStyle/>
          <a:p>
            <a:fld id="{28A742F4-6DD9-DC47-8428-24AC7EFC6594}" type="slidenum">
              <a:rPr lang="en-US" smtClean="0"/>
              <a:t>15</a:t>
            </a:fld>
            <a:endParaRPr lang="en-US"/>
          </a:p>
        </p:txBody>
      </p:sp>
    </p:spTree>
    <p:extLst>
      <p:ext uri="{BB962C8B-B14F-4D97-AF65-F5344CB8AC3E}">
        <p14:creationId xmlns:p14="http://schemas.microsoft.com/office/powerpoint/2010/main" val="1386708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Emphasise</a:t>
            </a:r>
            <a:r>
              <a:rPr lang="en-US" dirty="0"/>
              <a:t> important details</a:t>
            </a:r>
          </a:p>
          <a:p>
            <a:r>
              <a:rPr lang="en-US" dirty="0"/>
              <a:t>Infographic-style visuals can increase the impact of important points</a:t>
            </a:r>
          </a:p>
          <a:p>
            <a:endParaRPr lang="en-AU" dirty="0"/>
          </a:p>
        </p:txBody>
      </p:sp>
      <p:sp>
        <p:nvSpPr>
          <p:cNvPr id="4" name="Slide Number Placeholder 3"/>
          <p:cNvSpPr>
            <a:spLocks noGrp="1"/>
          </p:cNvSpPr>
          <p:nvPr>
            <p:ph type="sldNum" sz="quarter" idx="10"/>
          </p:nvPr>
        </p:nvSpPr>
        <p:spPr/>
        <p:txBody>
          <a:bodyPr/>
          <a:lstStyle/>
          <a:p>
            <a:fld id="{28A742F4-6DD9-DC47-8428-24AC7EFC6594}" type="slidenum">
              <a:rPr lang="en-US" smtClean="0"/>
              <a:t>16</a:t>
            </a:fld>
            <a:endParaRPr lang="en-US"/>
          </a:p>
        </p:txBody>
      </p:sp>
    </p:spTree>
    <p:extLst>
      <p:ext uri="{BB962C8B-B14F-4D97-AF65-F5344CB8AC3E}">
        <p14:creationId xmlns:p14="http://schemas.microsoft.com/office/powerpoint/2010/main" val="380202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17</a:t>
            </a:fld>
            <a:endParaRPr lang="en-US"/>
          </a:p>
        </p:txBody>
      </p:sp>
    </p:spTree>
    <p:extLst>
      <p:ext uri="{BB962C8B-B14F-4D97-AF65-F5344CB8AC3E}">
        <p14:creationId xmlns:p14="http://schemas.microsoft.com/office/powerpoint/2010/main" val="1186595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an intrinsic</a:t>
            </a:r>
            <a:r>
              <a:rPr lang="en-US" baseline="0" dirty="0"/>
              <a:t> order to your data, then you should use that – for instance time, age, severity would all be data with an inherent order. If your data are nominal, that is, they do not have an intrinsic order, then it can be useful to order your data by either ascending or </a:t>
            </a:r>
            <a:r>
              <a:rPr lang="en-US" baseline="0"/>
              <a:t>descending value.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18</a:t>
            </a:fld>
            <a:endParaRPr lang="en-US"/>
          </a:p>
        </p:txBody>
      </p:sp>
    </p:spTree>
    <p:extLst>
      <p:ext uri="{BB962C8B-B14F-4D97-AF65-F5344CB8AC3E}">
        <p14:creationId xmlns:p14="http://schemas.microsoft.com/office/powerpoint/2010/main" val="1802979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a:t>
            </a:r>
            <a:r>
              <a:rPr lang="en-US" baseline="0" dirty="0"/>
              <a:t> all of the </a:t>
            </a:r>
            <a:r>
              <a:rPr lang="en-US" baseline="0" dirty="0" err="1"/>
              <a:t>colour</a:t>
            </a:r>
            <a:r>
              <a:rPr lang="en-US" baseline="0" dirty="0"/>
              <a:t> scales seen using the Color Oracle </a:t>
            </a:r>
            <a:r>
              <a:rPr lang="en-US" baseline="0" dirty="0" err="1"/>
              <a:t>deuteranopia</a:t>
            </a:r>
            <a:r>
              <a:rPr lang="en-US" baseline="0" dirty="0"/>
              <a:t> simulator look quite different to how they appear to normal </a:t>
            </a:r>
            <a:r>
              <a:rPr lang="en-US" baseline="0" dirty="0" err="1"/>
              <a:t>colour</a:t>
            </a:r>
            <a:r>
              <a:rPr lang="en-US" baseline="0" dirty="0"/>
              <a:t> vision, for some of the scales it is still easy to distinguish the different values on the scale, while others are unusable to someone with this kind of </a:t>
            </a:r>
            <a:r>
              <a:rPr lang="en-US" baseline="0" dirty="0" err="1"/>
              <a:t>colour</a:t>
            </a:r>
            <a:r>
              <a:rPr lang="en-US" baseline="0" dirty="0"/>
              <a:t> deficient vision</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19</a:t>
            </a:fld>
            <a:endParaRPr lang="en-US"/>
          </a:p>
        </p:txBody>
      </p:sp>
    </p:spTree>
    <p:extLst>
      <p:ext uri="{BB962C8B-B14F-4D97-AF65-F5344CB8AC3E}">
        <p14:creationId xmlns:p14="http://schemas.microsoft.com/office/powerpoint/2010/main" val="12970245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default settings on data visualisation programs can</a:t>
            </a:r>
            <a:r>
              <a:rPr lang="en-US" baseline="0" dirty="0"/>
              <a:t> sometimes introduce sources of unexpected, or unnecessary confusion. In this example, the default </a:t>
            </a:r>
            <a:r>
              <a:rPr lang="en-US" baseline="0" dirty="0" err="1"/>
              <a:t>colours</a:t>
            </a:r>
            <a:r>
              <a:rPr lang="en-US" baseline="0" dirty="0"/>
              <a:t> that Excel provides have been used, and while they work okay to distinguish the categories here (this chart might cause problems for </a:t>
            </a:r>
            <a:r>
              <a:rPr lang="en-US" baseline="0" dirty="0" err="1"/>
              <a:t>colour</a:t>
            </a:r>
            <a:r>
              <a:rPr lang="en-US" baseline="0" dirty="0"/>
              <a:t> deficient vision or if it was reproduced in black and white) viewers will regularly have to look back at the legend to remember which </a:t>
            </a:r>
            <a:r>
              <a:rPr lang="en-US" baseline="0" dirty="0" err="1"/>
              <a:t>colour</a:t>
            </a:r>
            <a:r>
              <a:rPr lang="en-US" baseline="0" dirty="0"/>
              <a:t> represents each scent.</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20</a:t>
            </a:fld>
            <a:endParaRPr lang="en-US"/>
          </a:p>
        </p:txBody>
      </p:sp>
    </p:spTree>
    <p:extLst>
      <p:ext uri="{BB962C8B-B14F-4D97-AF65-F5344CB8AC3E}">
        <p14:creationId xmlns:p14="http://schemas.microsoft.com/office/powerpoint/2010/main" val="3400446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Visualisations</a:t>
            </a:r>
            <a:r>
              <a:rPr lang="en-US" baseline="0" dirty="0"/>
              <a:t> will change depending on who the intended viewers are.</a:t>
            </a:r>
          </a:p>
          <a:p>
            <a:r>
              <a:rPr lang="en-US" baseline="0" dirty="0"/>
              <a:t>Yourself – visualisations are to help you find the trends, relationships, etc. present in your data. The visualisations don’t have to be polished end products, but should be part of an easily repeatable and well documented workflow.</a:t>
            </a:r>
          </a:p>
          <a:p>
            <a:r>
              <a:rPr lang="en-US" baseline="0" dirty="0"/>
              <a:t>Others in your field – communicating your results to your fellow researchers. Make use of pre-existing knowledge in your audience by employing commonly used visualisation types or common conventions in your field.</a:t>
            </a:r>
          </a:p>
          <a:p>
            <a:r>
              <a:rPr lang="en-US" baseline="0" dirty="0"/>
              <a:t>Non-specialists – communicating your results to the general public. Don’t use specialist visualisation types or terms. Highlight the key points and messages of your visualisation; laypeople who aren’t used to the data and analyses that you have done might miss messages that are obvious to a specialist.</a:t>
            </a:r>
          </a:p>
        </p:txBody>
      </p:sp>
      <p:sp>
        <p:nvSpPr>
          <p:cNvPr id="4" name="Slide Number Placeholder 3"/>
          <p:cNvSpPr>
            <a:spLocks noGrp="1"/>
          </p:cNvSpPr>
          <p:nvPr>
            <p:ph type="sldNum" sz="quarter" idx="10"/>
          </p:nvPr>
        </p:nvSpPr>
        <p:spPr/>
        <p:txBody>
          <a:bodyPr/>
          <a:lstStyle/>
          <a:p>
            <a:fld id="{28A742F4-6DD9-DC47-8428-24AC7EFC6594}" type="slidenum">
              <a:rPr lang="en-US" smtClean="0"/>
              <a:t>3</a:t>
            </a:fld>
            <a:endParaRPr lang="en-US"/>
          </a:p>
        </p:txBody>
      </p:sp>
    </p:spTree>
    <p:extLst>
      <p:ext uri="{BB962C8B-B14F-4D97-AF65-F5344CB8AC3E}">
        <p14:creationId xmlns:p14="http://schemas.microsoft.com/office/powerpoint/2010/main" val="2859361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a:t>
            </a:r>
            <a:r>
              <a:rPr lang="en-US" baseline="0" dirty="0"/>
              <a:t> make use of the fact that people will associate the </a:t>
            </a:r>
            <a:r>
              <a:rPr lang="en-US" baseline="0" dirty="0" err="1"/>
              <a:t>colour</a:t>
            </a:r>
            <a:r>
              <a:rPr lang="en-US" baseline="0" dirty="0"/>
              <a:t> of the item in real life with the </a:t>
            </a:r>
            <a:r>
              <a:rPr lang="en-US" baseline="0" dirty="0" err="1"/>
              <a:t>colours</a:t>
            </a:r>
            <a:r>
              <a:rPr lang="en-US" baseline="0" dirty="0"/>
              <a:t> on the chart. Now after one look at the legend, viewers probably won’t need to look back at it again to know which </a:t>
            </a:r>
            <a:r>
              <a:rPr lang="en-US" baseline="0" dirty="0" err="1"/>
              <a:t>colour</a:t>
            </a:r>
            <a:r>
              <a:rPr lang="en-US" baseline="0" dirty="0"/>
              <a:t> column represents which scent. It is also worth thinking about other common associations like stop and go for red and green, or cold and hot for blue and red. If you do use a </a:t>
            </a:r>
            <a:r>
              <a:rPr lang="en-US" baseline="0" dirty="0" err="1"/>
              <a:t>colour</a:t>
            </a:r>
            <a:r>
              <a:rPr lang="en-US" baseline="0" dirty="0"/>
              <a:t> pairing or palette that has an association like those mentioned, make sure that the way you apply the </a:t>
            </a:r>
            <a:r>
              <a:rPr lang="en-US" baseline="0" dirty="0" err="1"/>
              <a:t>colour</a:t>
            </a:r>
            <a:r>
              <a:rPr lang="en-US" baseline="0" dirty="0"/>
              <a:t> makes sense with the association that people will have. Note that the example above would likely still be problematic for </a:t>
            </a:r>
            <a:r>
              <a:rPr lang="en-US" baseline="0" dirty="0" err="1"/>
              <a:t>colour</a:t>
            </a:r>
            <a:r>
              <a:rPr lang="en-US" baseline="0" dirty="0"/>
              <a:t> deficient vision or if reproduced in black and white.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21</a:t>
            </a:fld>
            <a:endParaRPr lang="en-US"/>
          </a:p>
        </p:txBody>
      </p:sp>
    </p:spTree>
    <p:extLst>
      <p:ext uri="{BB962C8B-B14F-4D97-AF65-F5344CB8AC3E}">
        <p14:creationId xmlns:p14="http://schemas.microsoft.com/office/powerpoint/2010/main" val="2571816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 sequential </a:t>
            </a:r>
            <a:r>
              <a:rPr lang="en-US" baseline="0" dirty="0" err="1"/>
              <a:t>colour</a:t>
            </a:r>
            <a:r>
              <a:rPr lang="en-US" baseline="0" dirty="0"/>
              <a:t> scale for nominal data would imply an inherent order or ranking in the data that actually isn’t present. Conversely, using distinct </a:t>
            </a:r>
            <a:r>
              <a:rPr lang="en-US" baseline="0" dirty="0" err="1"/>
              <a:t>colours</a:t>
            </a:r>
            <a:r>
              <a:rPr lang="en-US" baseline="0" dirty="0"/>
              <a:t> for ordered data undermines the inherent order in the data, making the relationships present in your data much </a:t>
            </a:r>
            <a:r>
              <a:rPr lang="en-US" baseline="0"/>
              <a:t>less clear.</a:t>
            </a:r>
            <a:endParaRPr lang="en-US" dirty="0"/>
          </a:p>
        </p:txBody>
      </p:sp>
      <p:sp>
        <p:nvSpPr>
          <p:cNvPr id="4" name="Slide Number Placeholder 3"/>
          <p:cNvSpPr>
            <a:spLocks noGrp="1"/>
          </p:cNvSpPr>
          <p:nvPr>
            <p:ph type="sldNum" sz="quarter" idx="10"/>
          </p:nvPr>
        </p:nvSpPr>
        <p:spPr/>
        <p:txBody>
          <a:bodyPr/>
          <a:lstStyle/>
          <a:p>
            <a:fld id="{543A24FF-8275-6E47-91CB-67C1D2480DF2}" type="slidenum">
              <a:rPr lang="en-US" smtClean="0"/>
              <a:t>22</a:t>
            </a:fld>
            <a:endParaRPr lang="en-US"/>
          </a:p>
        </p:txBody>
      </p:sp>
    </p:spTree>
    <p:extLst>
      <p:ext uri="{BB962C8B-B14F-4D97-AF65-F5344CB8AC3E}">
        <p14:creationId xmlns:p14="http://schemas.microsoft.com/office/powerpoint/2010/main" val="14526621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30</a:t>
            </a:fld>
            <a:endParaRPr lang="en-US"/>
          </a:p>
        </p:txBody>
      </p:sp>
    </p:spTree>
    <p:extLst>
      <p:ext uri="{BB962C8B-B14F-4D97-AF65-F5344CB8AC3E}">
        <p14:creationId xmlns:p14="http://schemas.microsoft.com/office/powerpoint/2010/main" val="1817566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save time, most tools allow you to create custom chart templates so that you choose the best parameters for your chart and then easily apply them to similar charts in the future. The example shown is from SPSS, but Excel and most plotting tools have a similar feature.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32</a:t>
            </a:fld>
            <a:endParaRPr lang="en-US"/>
          </a:p>
        </p:txBody>
      </p:sp>
    </p:spTree>
    <p:extLst>
      <p:ext uri="{BB962C8B-B14F-4D97-AF65-F5344CB8AC3E}">
        <p14:creationId xmlns:p14="http://schemas.microsoft.com/office/powerpoint/2010/main" val="3480118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that</a:t>
            </a:r>
            <a:r>
              <a:rPr lang="en-US" baseline="0" dirty="0"/>
              <a:t> all of the annotations, legends, definitions and descriptions that are necessary to understand the visual are included in it. Note that this doesn’t mean that everything needs to have the context around it provided; this context will usually be in the text of a paper or be what you talk about during a presentation. For a self-contained visualisation viewers need to be able to identify everything and understand how to interpret a visualisation using information within the visualisation, but they don’t necessarily need to be able to determine why it’s important or how it fits with other information – that would often be trying to make a visualisation too many things, and detract from your primary message.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33</a:t>
            </a:fld>
            <a:endParaRPr lang="en-US"/>
          </a:p>
        </p:txBody>
      </p:sp>
    </p:spTree>
    <p:extLst>
      <p:ext uri="{BB962C8B-B14F-4D97-AF65-F5344CB8AC3E}">
        <p14:creationId xmlns:p14="http://schemas.microsoft.com/office/powerpoint/2010/main" val="3028051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manipulation</a:t>
            </a:r>
            <a:r>
              <a:rPr lang="en-US" baseline="0" dirty="0"/>
              <a:t> can be abused by people trying to push specific messages. Note that whenever a scale doesn’t start at zero, it increases the chance that someone won’t notice the labels, and will misinterpret the plot. That doesn’t mean that you can’t clip your scales for line or scatter plots, but you need to be aware of the potential for misinterpretation, and try and be as clear as possible with your labels. However, since bar and area plots connect the data point to the x-axis, they must always start at zero on the y-axis, or you will mislead your viewers.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34</a:t>
            </a:fld>
            <a:endParaRPr lang="en-US"/>
          </a:p>
        </p:txBody>
      </p:sp>
    </p:spTree>
    <p:extLst>
      <p:ext uri="{BB962C8B-B14F-4D97-AF65-F5344CB8AC3E}">
        <p14:creationId xmlns:p14="http://schemas.microsoft.com/office/powerpoint/2010/main" val="1177905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35</a:t>
            </a:fld>
            <a:endParaRPr lang="en-US"/>
          </a:p>
        </p:txBody>
      </p:sp>
    </p:spTree>
    <p:extLst>
      <p:ext uri="{BB962C8B-B14F-4D97-AF65-F5344CB8AC3E}">
        <p14:creationId xmlns:p14="http://schemas.microsoft.com/office/powerpoint/2010/main" val="2917439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often overlooked, t</a:t>
            </a:r>
            <a:r>
              <a:rPr lang="en-US" dirty="0"/>
              <a:t>ables</a:t>
            </a:r>
            <a:r>
              <a:rPr lang="en-US" baseline="0" dirty="0"/>
              <a:t> are a form of data visualisation. They are most useful for displaying small amounts of data for which the data values are important to the viewer.</a:t>
            </a:r>
          </a:p>
          <a:p>
            <a:r>
              <a:rPr lang="en-US" baseline="0" dirty="0"/>
              <a:t>Figures and tables in papers or printed on posters </a:t>
            </a:r>
            <a:r>
              <a:rPr lang="en-US" dirty="0"/>
              <a:t>are static visualisations, so you will need to carefully choose the views of your data that are most appropriate,</a:t>
            </a:r>
            <a:r>
              <a:rPr lang="en-US" baseline="0" dirty="0"/>
              <a:t> there isn’t an opportunity for users to manipulate or drill down into the visualisation in any way other than what you lay out in front of them. However, this also means that you know exactly what the viewer will see, so you have more control over exactly what message it is that you are communicating.</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4</a:t>
            </a:fld>
            <a:endParaRPr lang="en-US"/>
          </a:p>
        </p:txBody>
      </p:sp>
    </p:spTree>
    <p:extLst>
      <p:ext uri="{BB962C8B-B14F-4D97-AF65-F5344CB8AC3E}">
        <p14:creationId xmlns:p14="http://schemas.microsoft.com/office/powerpoint/2010/main" val="4015986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Presentation</a:t>
            </a:r>
            <a:r>
              <a:rPr lang="en-US" baseline="0" dirty="0"/>
              <a:t> format allows for </a:t>
            </a:r>
            <a:r>
              <a:rPr lang="en-US" dirty="0"/>
              <a:t>animations</a:t>
            </a:r>
            <a:r>
              <a:rPr lang="en-US" baseline="0" dirty="0"/>
              <a:t> or fly-</a:t>
            </a:r>
            <a:r>
              <a:rPr lang="en-US" baseline="0" dirty="0" err="1"/>
              <a:t>throughs</a:t>
            </a:r>
            <a:r>
              <a:rPr lang="en-US" baseline="0" dirty="0"/>
              <a:t> of 3D visualisations that you can talk your audience through. If you use an animation in a presentation, make sure that:</a:t>
            </a:r>
          </a:p>
          <a:p>
            <a:pPr marL="171450" indent="-171450">
              <a:buFontTx/>
              <a:buChar char="-"/>
            </a:pPr>
            <a:r>
              <a:rPr lang="en-US" baseline="0" dirty="0"/>
              <a:t>Your animation plays correctly on the equipment you will use when presenting</a:t>
            </a:r>
          </a:p>
          <a:p>
            <a:pPr marL="171450" indent="-171450">
              <a:buFontTx/>
              <a:buChar char="-"/>
            </a:pPr>
            <a:r>
              <a:rPr lang="en-US" baseline="0" dirty="0"/>
              <a:t>The frame rate is appropriate</a:t>
            </a:r>
          </a:p>
          <a:p>
            <a:pPr marL="171450" indent="-171450">
              <a:buFontTx/>
              <a:buChar char="-"/>
            </a:pPr>
            <a:r>
              <a:rPr lang="en-US" baseline="0" dirty="0"/>
              <a:t>You can pause and restart your animation to point out</a:t>
            </a:r>
          </a:p>
          <a:p>
            <a:pPr marL="171450" indent="-171450">
              <a:buFontTx/>
              <a:buChar char="-"/>
            </a:pPr>
            <a:endParaRPr lang="en-US" baseline="0" dirty="0"/>
          </a:p>
          <a:p>
            <a:r>
              <a:rPr lang="en-US" dirty="0"/>
              <a:t>Make sure everything on your slides</a:t>
            </a:r>
            <a:r>
              <a:rPr lang="en-US" baseline="0" dirty="0"/>
              <a:t> is easy to see, even for people far away by:</a:t>
            </a:r>
          </a:p>
          <a:p>
            <a:pPr marL="171450" indent="-171450">
              <a:buFontTx/>
              <a:buChar char="-"/>
            </a:pPr>
            <a:r>
              <a:rPr lang="en-US" baseline="0" dirty="0"/>
              <a:t>Making the </a:t>
            </a:r>
            <a:r>
              <a:rPr lang="en-US" baseline="0" dirty="0" err="1"/>
              <a:t>visualisation</a:t>
            </a:r>
            <a:r>
              <a:rPr lang="en-US" baseline="0" dirty="0"/>
              <a:t> as large as possible</a:t>
            </a:r>
          </a:p>
          <a:p>
            <a:pPr marL="171450" indent="-171450">
              <a:buFontTx/>
              <a:buChar char="-"/>
            </a:pPr>
            <a:r>
              <a:rPr lang="en-US" baseline="0" dirty="0"/>
              <a:t>Reduce explanatory text – you will be there to talk people through the main points</a:t>
            </a:r>
          </a:p>
          <a:p>
            <a:pPr marL="171450" indent="-171450">
              <a:buFontTx/>
              <a:buChar char="-"/>
            </a:pPr>
            <a:r>
              <a:rPr lang="en-US" baseline="0" dirty="0"/>
              <a:t>Only one </a:t>
            </a:r>
            <a:r>
              <a:rPr lang="en-US" baseline="0" dirty="0" err="1"/>
              <a:t>visualisation</a:t>
            </a:r>
            <a:r>
              <a:rPr lang="en-US" baseline="0" dirty="0"/>
              <a:t> per slide, unless </a:t>
            </a:r>
            <a:r>
              <a:rPr lang="en-US" baseline="0" dirty="0" err="1"/>
              <a:t>visualisations</a:t>
            </a:r>
            <a:r>
              <a:rPr lang="en-US" baseline="0" dirty="0"/>
              <a:t> need to be compared</a:t>
            </a:r>
          </a:p>
          <a:p>
            <a:pPr marL="171450" indent="-171450">
              <a:buFontTx/>
              <a:buChar char="-"/>
            </a:pPr>
            <a:r>
              <a:rPr lang="en-US" baseline="0" dirty="0"/>
              <a:t>Use large, easy to read fonts and high contrast </a:t>
            </a:r>
            <a:r>
              <a:rPr lang="en-US" baseline="0" dirty="0" err="1"/>
              <a:t>colours</a:t>
            </a:r>
            <a:endParaRPr lang="en-US" baseline="0" dirty="0"/>
          </a:p>
          <a:p>
            <a:pPr marL="171450" indent="-171450">
              <a:buFontTx/>
              <a:buChar char="-"/>
            </a:pPr>
            <a:r>
              <a:rPr lang="en-US" baseline="0" dirty="0"/>
              <a:t> important details, or have your animation on a continuous loop if it is short enough (do NOT loop long animations)</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5</a:t>
            </a:fld>
            <a:endParaRPr lang="en-US"/>
          </a:p>
        </p:txBody>
      </p:sp>
    </p:spTree>
    <p:extLst>
      <p:ext uri="{BB962C8B-B14F-4D97-AF65-F5344CB8AC3E}">
        <p14:creationId xmlns:p14="http://schemas.microsoft.com/office/powerpoint/2010/main" val="2430321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Browser based visualisations</a:t>
            </a:r>
            <a:r>
              <a:rPr lang="en-US" baseline="0" dirty="0"/>
              <a:t> allow interactive visualisations, as well as animations or static visualisations. Interactive visualisations allow users to engage with your data and investigate the aspects that interest them most, but they mean that you are no longer in control of what the users see, and depending on how they choose to interact with the visualisation, they may come away with an incomplete or misleading view of the data.</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6</a:t>
            </a:fld>
            <a:endParaRPr lang="en-US"/>
          </a:p>
        </p:txBody>
      </p:sp>
    </p:spTree>
    <p:extLst>
      <p:ext uri="{BB962C8B-B14F-4D97-AF65-F5344CB8AC3E}">
        <p14:creationId xmlns:p14="http://schemas.microsoft.com/office/powerpoint/2010/main" val="2999986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Points that you can refer back to when creating</a:t>
            </a:r>
            <a:r>
              <a:rPr lang="en-US" baseline="0" dirty="0"/>
              <a:t> or assessing visualisations to make sure they are as effective as possible.</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7</a:t>
            </a:fld>
            <a:endParaRPr lang="en-US"/>
          </a:p>
        </p:txBody>
      </p:sp>
    </p:spTree>
    <p:extLst>
      <p:ext uri="{BB962C8B-B14F-4D97-AF65-F5344CB8AC3E}">
        <p14:creationId xmlns:p14="http://schemas.microsoft.com/office/powerpoint/2010/main" val="364339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just a</a:t>
            </a:r>
            <a:r>
              <a:rPr lang="en-US" baseline="0" dirty="0"/>
              <a:t> few types of data and examples of visualisations that would be appropriate to them, but it is certainly not exhaustive – there are many forms of data and visualisations that you may encounter.</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8</a:t>
            </a:fld>
            <a:endParaRPr lang="en-US"/>
          </a:p>
        </p:txBody>
      </p:sp>
    </p:spTree>
    <p:extLst>
      <p:ext uri="{BB962C8B-B14F-4D97-AF65-F5344CB8AC3E}">
        <p14:creationId xmlns:p14="http://schemas.microsoft.com/office/powerpoint/2010/main" val="412514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Visualisation Catalogue is a library of about 60 different</a:t>
            </a:r>
            <a:r>
              <a:rPr lang="en-US" baseline="0" dirty="0"/>
              <a:t> kinds of data visualisations, created by </a:t>
            </a:r>
            <a:r>
              <a:rPr lang="en-US" baseline="0" dirty="0" err="1"/>
              <a:t>Severino</a:t>
            </a:r>
            <a:r>
              <a:rPr lang="en-US" baseline="0" dirty="0"/>
              <a:t> </a:t>
            </a:r>
            <a:r>
              <a:rPr lang="en-US" baseline="0" dirty="0" err="1"/>
              <a:t>Ribecca</a:t>
            </a:r>
            <a:r>
              <a:rPr lang="en-US" baseline="0" dirty="0"/>
              <a:t>. It’s a very useful resource for helping to find an appropriate visualisation type, and tools that can be used to create the visualisation.</a:t>
            </a:r>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9</a:t>
            </a:fld>
            <a:endParaRPr lang="en-US"/>
          </a:p>
        </p:txBody>
      </p:sp>
    </p:spTree>
    <p:extLst>
      <p:ext uri="{BB962C8B-B14F-4D97-AF65-F5344CB8AC3E}">
        <p14:creationId xmlns:p14="http://schemas.microsoft.com/office/powerpoint/2010/main" val="3023041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err="1"/>
              <a:t>Visualisations</a:t>
            </a:r>
            <a:r>
              <a:rPr lang="en-US" dirty="0"/>
              <a:t> can be cluttered or overcomplicated by:</a:t>
            </a:r>
          </a:p>
          <a:p>
            <a:r>
              <a:rPr lang="en-US" dirty="0"/>
              <a:t>- </a:t>
            </a:r>
            <a:r>
              <a:rPr lang="en-US" dirty="0" err="1"/>
              <a:t>Overplotted</a:t>
            </a:r>
            <a:r>
              <a:rPr lang="en-US" dirty="0"/>
              <a:t> data</a:t>
            </a:r>
          </a:p>
          <a:p>
            <a:r>
              <a:rPr lang="en-US" dirty="0"/>
              <a:t>- Excessive annotations</a:t>
            </a:r>
          </a:p>
          <a:p>
            <a:r>
              <a:rPr lang="en-US" dirty="0"/>
              <a:t>- Non-meaningful </a:t>
            </a:r>
            <a:r>
              <a:rPr lang="en-US" dirty="0" err="1"/>
              <a:t>colour</a:t>
            </a:r>
            <a:endParaRPr lang="en-US" dirty="0"/>
          </a:p>
          <a:p>
            <a:r>
              <a:rPr lang="en-US" dirty="0"/>
              <a:t>- Poor layout</a:t>
            </a:r>
          </a:p>
          <a:p>
            <a:endParaRPr lang="en-US" dirty="0"/>
          </a:p>
        </p:txBody>
      </p:sp>
      <p:sp>
        <p:nvSpPr>
          <p:cNvPr id="4" name="Slide Number Placeholder 3"/>
          <p:cNvSpPr>
            <a:spLocks noGrp="1"/>
          </p:cNvSpPr>
          <p:nvPr>
            <p:ph type="sldNum" sz="quarter" idx="10"/>
          </p:nvPr>
        </p:nvSpPr>
        <p:spPr/>
        <p:txBody>
          <a:bodyPr/>
          <a:lstStyle/>
          <a:p>
            <a:fld id="{28A742F4-6DD9-DC47-8428-24AC7EFC6594}" type="slidenum">
              <a:rPr lang="en-US" smtClean="0"/>
              <a:t>10</a:t>
            </a:fld>
            <a:endParaRPr lang="en-US"/>
          </a:p>
        </p:txBody>
      </p:sp>
    </p:spTree>
    <p:extLst>
      <p:ext uri="{BB962C8B-B14F-4D97-AF65-F5344CB8AC3E}">
        <p14:creationId xmlns:p14="http://schemas.microsoft.com/office/powerpoint/2010/main" val="33084018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a:t>Sub-heading Bold… 24pt</a:t>
            </a:r>
          </a:p>
          <a:p>
            <a:pPr lvl="0"/>
            <a:r>
              <a:rPr lang="en-US" dirty="0"/>
              <a:t>Add body copy </a:t>
            </a:r>
          </a:p>
          <a:p>
            <a:r>
              <a:rPr lang="en-US" dirty="0"/>
              <a:t>Add bullet point</a:t>
            </a:r>
          </a:p>
          <a:p>
            <a:r>
              <a:rPr lang="en-US" dirty="0"/>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3B11C02F-2186-5E4E-90C0-5210A150EF90}"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sydney.edu.au/research/facilities/sydney-informatics-hub.html"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creativecommons.org/publicdomain/zero/1.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creativecommons.org/licenses/by-nc/2.5/" TargetMode="External"/><Relationship Id="rId5" Type="http://schemas.openxmlformats.org/officeDocument/2006/relationships/hyperlink" Target="https://xkcd.com/" TargetMode="External"/><Relationship Id="rId4" Type="http://schemas.openxmlformats.org/officeDocument/2006/relationships/hyperlink" Target="https://xkcd.com/1945/"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creativecommons.org/licenses/by-nc/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hyperlink" Target="http://creativecommons.org/licenses/by-nc/3.0/" TargetMode="Externa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colorbrewer2.org/"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hyperlink" Target="http://colororacl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doi.org/10.1111/j.1525-1314.2011.00934.x"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www.census.gov/population/www/cen2000/atlas/index.html" TargetMode="External"/><Relationship Id="rId5" Type="http://schemas.openxmlformats.org/officeDocument/2006/relationships/hyperlink" Target="https://www.climate.gov/maps-data" TargetMode="Externa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natbutter/SydneyTolls"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informatics.sydney.edu.au/hackyhour/" TargetMode="External"/><Relationship Id="rId2" Type="http://schemas.openxmlformats.org/officeDocument/2006/relationships/hyperlink" Target="https://informatics.sydney.edu.au/services/training/"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hyperlink" Target="https://thenounproject.com/search/?q=policy%20makers&amp;i=501981" TargetMode="External"/><Relationship Id="rId3" Type="http://schemas.openxmlformats.org/officeDocument/2006/relationships/hyperlink" Target="https://www.flaticon.com/" TargetMode="External"/><Relationship Id="rId7" Type="http://schemas.openxmlformats.org/officeDocument/2006/relationships/image" Target="../media/image43.png"/><Relationship Id="rId2" Type="http://schemas.openxmlformats.org/officeDocument/2006/relationships/hyperlink" Target="https://thenounproject.com/" TargetMode="External"/><Relationship Id="rId1" Type="http://schemas.openxmlformats.org/officeDocument/2006/relationships/slideLayout" Target="../slideLayouts/slideLayout12.xml"/><Relationship Id="rId6" Type="http://schemas.openxmlformats.org/officeDocument/2006/relationships/hyperlink" Target="https://creativecommons.org/licenses/by/3.0/us/" TargetMode="External"/><Relationship Id="rId11" Type="http://schemas.openxmlformats.org/officeDocument/2006/relationships/image" Target="../media/image44.png"/><Relationship Id="rId5" Type="http://schemas.openxmlformats.org/officeDocument/2006/relationships/hyperlink" Target="https://thenounproject.com/adnen.kadri/" TargetMode="External"/><Relationship Id="rId10" Type="http://schemas.openxmlformats.org/officeDocument/2006/relationships/hyperlink" Target="https://creativecommons.org/licenses/by/3.0/" TargetMode="External"/><Relationship Id="rId4" Type="http://schemas.openxmlformats.org/officeDocument/2006/relationships/hyperlink" Target="https://thenounproject.com/search/?q=bacteria&amp;i=1353856" TargetMode="External"/><Relationship Id="rId9" Type="http://schemas.openxmlformats.org/officeDocument/2006/relationships/hyperlink" Target="https://thenounproject.com/hugugolplex/"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canva.com/create/infographics/" TargetMode="Externa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hyperlink" Target="http://staff.ask.sydney.edu.au/app/answers/detail/a_id/116/session/L2F2LzEvdGltZS8xNDQ3ODA2MDE3L3NpZC91VWtoNU1CbQ=="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hyperlink" Target="https://www.linkedin.com/learning"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8" Type="http://schemas.openxmlformats.org/officeDocument/2006/relationships/hyperlink" Target="http://dx.doi.org/10.1038/nmeth.3451" TargetMode="External"/><Relationship Id="rId13" Type="http://schemas.openxmlformats.org/officeDocument/2006/relationships/hyperlink" Target="http://www.census.gov/population/www/cen2000/atlas/index.html" TargetMode="External"/><Relationship Id="rId3" Type="http://schemas.openxmlformats.org/officeDocument/2006/relationships/hyperlink" Target="http://dx.doi.org/10.1038/nature11057" TargetMode="External"/><Relationship Id="rId7" Type="http://schemas.openxmlformats.org/officeDocument/2006/relationships/hyperlink" Target="https://doi.org/10.1111/j.1525-1314.2011.00934.x" TargetMode="External"/><Relationship Id="rId12" Type="http://schemas.openxmlformats.org/officeDocument/2006/relationships/hyperlink" Target="http://dx.doi.org/10.4236/ajor.2013.31A022"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dx.doi.org/10.1002/ev.20067" TargetMode="External"/><Relationship Id="rId11" Type="http://schemas.openxmlformats.org/officeDocument/2006/relationships/hyperlink" Target="http://dx.doi.org/10.1371/journal.pcbi.1003833" TargetMode="External"/><Relationship Id="rId5" Type="http://schemas.openxmlformats.org/officeDocument/2006/relationships/hyperlink" Target="http://www.datavis.ca/gallery/" TargetMode="External"/><Relationship Id="rId10" Type="http://schemas.openxmlformats.org/officeDocument/2006/relationships/hyperlink" Target="http://dx.doi.org/10.1016/S0140-6736(14)62484-3" TargetMode="External"/><Relationship Id="rId4" Type="http://schemas.openxmlformats.org/officeDocument/2006/relationships/hyperlink" Target="http://dx.doi.org/10.1002/ev.20071" TargetMode="External"/><Relationship Id="rId9" Type="http://schemas.openxmlformats.org/officeDocument/2006/relationships/hyperlink" Target="https://www.climate.gov/maps-da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libguides.library.usyd.edu.au/data-analysis-visualisation" TargetMode="Externa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hyperlink" Target="https://datavizproject.com/" TargetMode="External"/><Relationship Id="rId5" Type="http://schemas.openxmlformats.org/officeDocument/2006/relationships/hyperlink" Target="http://www.datavizcatalogue.com/"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15609"/>
            <a:ext cx="8229600" cy="1143000"/>
          </a:xfrm>
        </p:spPr>
        <p:txBody>
          <a:bodyPr/>
          <a:lstStyle/>
          <a:p>
            <a:r>
              <a:rPr lang="en-AU" dirty="0">
                <a:ea typeface="ＭＳ Ｐゴシック"/>
              </a:rPr>
              <a:t>Data Visualisation</a:t>
            </a:r>
            <a:br>
              <a:rPr lang="en-AU" dirty="0"/>
            </a:br>
            <a:r>
              <a:rPr lang="en-AU" dirty="0">
                <a:ea typeface="ＭＳ Ｐゴシック"/>
              </a:rPr>
              <a:t>CIVL3704 </a:t>
            </a:r>
            <a:br>
              <a:rPr lang="en-AU" dirty="0"/>
            </a:br>
            <a:r>
              <a:rPr lang="en-AU" dirty="0">
                <a:ea typeface="ＭＳ Ｐゴシック"/>
              </a:rPr>
              <a:t>2 September 2024 </a:t>
            </a:r>
            <a:endParaRPr lang="en-AU" dirty="0"/>
          </a:p>
        </p:txBody>
      </p:sp>
      <p:sp>
        <p:nvSpPr>
          <p:cNvPr id="4" name="Content Placeholder 2"/>
          <p:cNvSpPr>
            <a:spLocks noGrp="1"/>
          </p:cNvSpPr>
          <p:nvPr>
            <p:ph idx="1"/>
          </p:nvPr>
        </p:nvSpPr>
        <p:spPr>
          <a:xfrm>
            <a:off x="457200" y="4636699"/>
            <a:ext cx="8229600" cy="1682045"/>
          </a:xfrm>
          <a:solidFill>
            <a:schemeClr val="bg1"/>
          </a:solidFill>
        </p:spPr>
        <p:txBody>
          <a:bodyPr>
            <a:normAutofit fontScale="92500" lnSpcReduction="10000"/>
          </a:bodyPr>
          <a:lstStyle/>
          <a:p>
            <a:pPr marL="0" indent="0">
              <a:buNone/>
            </a:pPr>
            <a:r>
              <a:rPr lang="en-US" dirty="0"/>
              <a:t>Presented by Nathaniel Butterworth</a:t>
            </a:r>
          </a:p>
          <a:p>
            <a:pPr marL="0" indent="0">
              <a:buNone/>
            </a:pPr>
            <a:r>
              <a:rPr lang="en-US" dirty="0"/>
              <a:t>Slides courtesy of Kayla Maloney</a:t>
            </a:r>
          </a:p>
          <a:p>
            <a:pPr marL="0" indent="0">
              <a:buNone/>
            </a:pPr>
            <a:endParaRPr lang="en-US" dirty="0"/>
          </a:p>
          <a:p>
            <a:pPr marL="0" indent="0">
              <a:buNone/>
            </a:pPr>
            <a:r>
              <a:rPr lang="en-AU" dirty="0">
                <a:hlinkClick r:id="rId2"/>
              </a:rPr>
              <a:t>https://www.sydney.edu.au/research/facilities/sydney-informatics-hub.html</a:t>
            </a:r>
            <a:endParaRPr lang="en-US" dirty="0"/>
          </a:p>
        </p:txBody>
      </p:sp>
    </p:spTree>
    <p:extLst>
      <p:ext uri="{BB962C8B-B14F-4D97-AF65-F5344CB8AC3E}">
        <p14:creationId xmlns:p14="http://schemas.microsoft.com/office/powerpoint/2010/main" val="3622150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What’s wrong with this graph?</a:t>
            </a:r>
          </a:p>
        </p:txBody>
      </p:sp>
      <p:pic>
        <p:nvPicPr>
          <p:cNvPr id="4" name="Picture 3" descr="spaghetti_plot_and_solution.png"/>
          <p:cNvPicPr>
            <a:picLocks noChangeAspect="1"/>
          </p:cNvPicPr>
          <p:nvPr/>
        </p:nvPicPr>
        <p:blipFill rotWithShape="1">
          <a:blip r:embed="rId3">
            <a:extLst>
              <a:ext uri="{28A0092B-C50C-407E-A947-70E740481C1C}">
                <a14:useLocalDpi xmlns:a14="http://schemas.microsoft.com/office/drawing/2010/main" val="0"/>
              </a:ext>
            </a:extLst>
          </a:blip>
          <a:srcRect r="52265"/>
          <a:stretch/>
        </p:blipFill>
        <p:spPr>
          <a:xfrm>
            <a:off x="1948897" y="1770011"/>
            <a:ext cx="5246206" cy="4783188"/>
          </a:xfrm>
          <a:prstGeom prst="rect">
            <a:avLst/>
          </a:prstGeom>
        </p:spPr>
      </p:pic>
    </p:spTree>
    <p:extLst>
      <p:ext uri="{BB962C8B-B14F-4D97-AF65-F5344CB8AC3E}">
        <p14:creationId xmlns:p14="http://schemas.microsoft.com/office/powerpoint/2010/main" val="3977095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90A1762-1DC3-9248-9B54-76425164E5E8}"/>
              </a:ext>
            </a:extLst>
          </p:cNvPr>
          <p:cNvSpPr>
            <a:spLocks noGrp="1"/>
          </p:cNvSpPr>
          <p:nvPr>
            <p:ph idx="1"/>
          </p:nvPr>
        </p:nvSpPr>
        <p:spPr>
          <a:xfrm>
            <a:off x="457200" y="1358900"/>
            <a:ext cx="8229600" cy="4767263"/>
          </a:xfrm>
        </p:spPr>
        <p:txBody>
          <a:bodyPr/>
          <a:lstStyle/>
          <a:p>
            <a:pPr marL="0" indent="0">
              <a:buNone/>
            </a:pPr>
            <a:r>
              <a:rPr lang="en-AU" dirty="0"/>
              <a:t>Consider your message when simplifying and tidying.</a:t>
            </a:r>
          </a:p>
        </p:txBody>
      </p:sp>
      <p:sp>
        <p:nvSpPr>
          <p:cNvPr id="2" name="Title 1"/>
          <p:cNvSpPr>
            <a:spLocks noGrp="1"/>
          </p:cNvSpPr>
          <p:nvPr>
            <p:ph type="title"/>
          </p:nvPr>
        </p:nvSpPr>
        <p:spPr/>
        <p:txBody>
          <a:bodyPr/>
          <a:lstStyle/>
          <a:p>
            <a:r>
              <a:rPr lang="en-US" dirty="0"/>
              <a:t>Keep it simple and uncluttered</a:t>
            </a:r>
          </a:p>
        </p:txBody>
      </p:sp>
      <p:pic>
        <p:nvPicPr>
          <p:cNvPr id="5" name="Picture 4" descr="spaghetti_plot_and_solution.png"/>
          <p:cNvPicPr>
            <a:picLocks noChangeAspect="1"/>
          </p:cNvPicPr>
          <p:nvPr/>
        </p:nvPicPr>
        <p:blipFill rotWithShape="1">
          <a:blip r:embed="rId3">
            <a:extLst>
              <a:ext uri="{28A0092B-C50C-407E-A947-70E740481C1C}">
                <a14:useLocalDpi xmlns:a14="http://schemas.microsoft.com/office/drawing/2010/main" val="0"/>
              </a:ext>
            </a:extLst>
          </a:blip>
          <a:srcRect l="51685"/>
          <a:stretch/>
        </p:blipFill>
        <p:spPr>
          <a:xfrm>
            <a:off x="3759200" y="1921248"/>
            <a:ext cx="4927600" cy="4438726"/>
          </a:xfrm>
          <a:prstGeom prst="rect">
            <a:avLst/>
          </a:prstGeom>
        </p:spPr>
      </p:pic>
      <p:sp>
        <p:nvSpPr>
          <p:cNvPr id="6" name="TextBox 5"/>
          <p:cNvSpPr txBox="1"/>
          <p:nvPr/>
        </p:nvSpPr>
        <p:spPr>
          <a:xfrm>
            <a:off x="6259286" y="6221474"/>
            <a:ext cx="2636207" cy="276999"/>
          </a:xfrm>
          <a:prstGeom prst="rect">
            <a:avLst/>
          </a:prstGeom>
          <a:noFill/>
        </p:spPr>
        <p:txBody>
          <a:bodyPr wrap="square" rtlCol="0">
            <a:spAutoFit/>
          </a:bodyPr>
          <a:lstStyle/>
          <a:p>
            <a:r>
              <a:rPr lang="en-US" sz="1200" dirty="0" err="1">
                <a:latin typeface="+mn-lt"/>
              </a:rPr>
              <a:t>Rougier</a:t>
            </a:r>
            <a:r>
              <a:rPr lang="en-US" sz="1200" dirty="0">
                <a:latin typeface="+mn-lt"/>
              </a:rPr>
              <a:t> et al. (2014) [</a:t>
            </a:r>
            <a:r>
              <a:rPr lang="en-US" sz="1200" dirty="0">
                <a:latin typeface="+mn-lt"/>
                <a:hlinkClick r:id="rId4"/>
              </a:rPr>
              <a:t>CC0 1.0</a:t>
            </a:r>
            <a:r>
              <a:rPr lang="en-US" sz="1200" dirty="0">
                <a:latin typeface="+mn-lt"/>
              </a:rPr>
              <a:t>]</a:t>
            </a:r>
          </a:p>
        </p:txBody>
      </p:sp>
      <p:pic>
        <p:nvPicPr>
          <p:cNvPr id="7" name="Picture 6" descr="spaghetti_plot_and_solution.png">
            <a:extLst>
              <a:ext uri="{FF2B5EF4-FFF2-40B4-BE49-F238E27FC236}">
                <a16:creationId xmlns:a16="http://schemas.microsoft.com/office/drawing/2014/main" id="{2FD985E1-A647-2840-8FB2-6B7FFECFFA98}"/>
              </a:ext>
            </a:extLst>
          </p:cNvPr>
          <p:cNvPicPr>
            <a:picLocks noChangeAspect="1"/>
          </p:cNvPicPr>
          <p:nvPr/>
        </p:nvPicPr>
        <p:blipFill rotWithShape="1">
          <a:blip r:embed="rId3">
            <a:extLst>
              <a:ext uri="{28A0092B-C50C-407E-A947-70E740481C1C}">
                <a14:useLocalDpi xmlns:a14="http://schemas.microsoft.com/office/drawing/2010/main" val="0"/>
              </a:ext>
            </a:extLst>
          </a:blip>
          <a:srcRect r="52265"/>
          <a:stretch/>
        </p:blipFill>
        <p:spPr>
          <a:xfrm>
            <a:off x="457201" y="1782749"/>
            <a:ext cx="3302000" cy="3010574"/>
          </a:xfrm>
          <a:prstGeom prst="rect">
            <a:avLst/>
          </a:prstGeom>
        </p:spPr>
      </p:pic>
    </p:spTree>
    <p:extLst>
      <p:ext uri="{BB962C8B-B14F-4D97-AF65-F5344CB8AC3E}">
        <p14:creationId xmlns:p14="http://schemas.microsoft.com/office/powerpoint/2010/main" val="61180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p:txBody>
      </p:sp>
      <p:pic>
        <p:nvPicPr>
          <p:cNvPr id="5" name="Picture 4">
            <a:extLst>
              <a:ext uri="{FF2B5EF4-FFF2-40B4-BE49-F238E27FC236}">
                <a16:creationId xmlns:a16="http://schemas.microsoft.com/office/drawing/2014/main" id="{BF4D62E7-8994-954E-9048-F58F4C8A833B}"/>
              </a:ext>
            </a:extLst>
          </p:cNvPr>
          <p:cNvPicPr>
            <a:picLocks noChangeAspect="1"/>
          </p:cNvPicPr>
          <p:nvPr/>
        </p:nvPicPr>
        <p:blipFill>
          <a:blip r:embed="rId3"/>
          <a:stretch>
            <a:fillRect/>
          </a:stretch>
        </p:blipFill>
        <p:spPr>
          <a:xfrm>
            <a:off x="1883341" y="2176888"/>
            <a:ext cx="5377318" cy="3584878"/>
          </a:xfrm>
          <a:prstGeom prst="rect">
            <a:avLst/>
          </a:prstGeom>
        </p:spPr>
      </p:pic>
      <p:sp>
        <p:nvSpPr>
          <p:cNvPr id="10" name="TextBox 9">
            <a:extLst>
              <a:ext uri="{FF2B5EF4-FFF2-40B4-BE49-F238E27FC236}">
                <a16:creationId xmlns:a16="http://schemas.microsoft.com/office/drawing/2014/main" id="{D6EDAE48-52C7-974A-B2EE-55A47DD2C1A9}"/>
              </a:ext>
            </a:extLst>
          </p:cNvPr>
          <p:cNvSpPr txBox="1"/>
          <p:nvPr/>
        </p:nvSpPr>
        <p:spPr>
          <a:xfrm>
            <a:off x="2320440" y="5761782"/>
            <a:ext cx="4940219" cy="276999"/>
          </a:xfrm>
          <a:prstGeom prst="rect">
            <a:avLst/>
          </a:prstGeom>
          <a:noFill/>
        </p:spPr>
        <p:txBody>
          <a:bodyPr wrap="square" rtlCol="0">
            <a:spAutoFit/>
          </a:bodyPr>
          <a:lstStyle/>
          <a:p>
            <a:pPr algn="r"/>
            <a:r>
              <a:rPr lang="en-US" sz="1200" dirty="0">
                <a:latin typeface="+mn-lt"/>
                <a:hlinkClick r:id="rId4"/>
              </a:rPr>
              <a:t>Scientific Paper Graph Quality</a:t>
            </a:r>
            <a:r>
              <a:rPr lang="en-US" sz="1200" dirty="0">
                <a:latin typeface="+mn-lt"/>
              </a:rPr>
              <a:t> by Randall Munroe </a:t>
            </a:r>
            <a:r>
              <a:rPr lang="en-US" sz="1200" dirty="0" err="1">
                <a:latin typeface="+mn-lt"/>
                <a:hlinkClick r:id="rId5"/>
              </a:rPr>
              <a:t>xkcd.com</a:t>
            </a:r>
            <a:r>
              <a:rPr lang="en-US" sz="1200" dirty="0">
                <a:latin typeface="+mn-lt"/>
              </a:rPr>
              <a:t> [</a:t>
            </a:r>
            <a:r>
              <a:rPr lang="en-US" sz="1200" dirty="0">
                <a:latin typeface="+mn-lt"/>
                <a:hlinkClick r:id="rId6"/>
              </a:rPr>
              <a:t>CC BY-NC 2.5</a:t>
            </a:r>
            <a:r>
              <a:rPr lang="en-US" sz="1200" dirty="0">
                <a:latin typeface="+mn-lt"/>
              </a:rPr>
              <a:t>]</a:t>
            </a:r>
          </a:p>
        </p:txBody>
      </p:sp>
    </p:spTree>
    <p:extLst>
      <p:ext uri="{BB962C8B-B14F-4D97-AF65-F5344CB8AC3E}">
        <p14:creationId xmlns:p14="http://schemas.microsoft.com/office/powerpoint/2010/main" val="108678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Gridlines, gradients, shadows, excessive annotations add clutter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272" y="2985247"/>
            <a:ext cx="5287457" cy="3451199"/>
          </a:xfrm>
          <a:prstGeom prst="rect">
            <a:avLst/>
          </a:prstGeom>
        </p:spPr>
      </p:pic>
    </p:spTree>
    <p:extLst>
      <p:ext uri="{BB962C8B-B14F-4D97-AF65-F5344CB8AC3E}">
        <p14:creationId xmlns:p14="http://schemas.microsoft.com/office/powerpoint/2010/main" val="134889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Gridlines, gradients, shadows, excessive annotations add clutter</a:t>
            </a:r>
          </a:p>
          <a:p>
            <a:r>
              <a:rPr lang="en-US" dirty="0"/>
              <a:t>Direct labelling useful for simple plots</a:t>
            </a:r>
          </a:p>
          <a:p>
            <a:r>
              <a:rPr lang="en-US" dirty="0"/>
              <a:t>Custom chart templates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272" y="3361333"/>
            <a:ext cx="4755789" cy="3102008"/>
          </a:xfrm>
          <a:prstGeom prst="rect">
            <a:avLst/>
          </a:prstGeom>
        </p:spPr>
      </p:pic>
    </p:spTree>
    <p:extLst>
      <p:ext uri="{BB962C8B-B14F-4D97-AF65-F5344CB8AC3E}">
        <p14:creationId xmlns:p14="http://schemas.microsoft.com/office/powerpoint/2010/main" val="2983111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a:t>Ensure all parts are easily legible</a:t>
            </a:r>
          </a:p>
        </p:txBody>
      </p:sp>
      <p:grpSp>
        <p:nvGrpSpPr>
          <p:cNvPr id="4" name="Group 3"/>
          <p:cNvGrpSpPr/>
          <p:nvPr/>
        </p:nvGrpSpPr>
        <p:grpSpPr>
          <a:xfrm>
            <a:off x="457200" y="2049245"/>
            <a:ext cx="4153430" cy="2935286"/>
            <a:chOff x="457200" y="1738567"/>
            <a:chExt cx="4153430" cy="2935286"/>
          </a:xfrm>
        </p:grpSpPr>
        <p:sp>
          <p:nvSpPr>
            <p:cNvPr id="5" name="Rectangle 4"/>
            <p:cNvSpPr>
              <a:spLocks noChangeAspect="1"/>
            </p:cNvSpPr>
            <p:nvPr/>
          </p:nvSpPr>
          <p:spPr>
            <a:xfrm rot="16200000">
              <a:off x="1066272" y="1129495"/>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633548" y="1826178"/>
              <a:ext cx="3828385" cy="2787163"/>
              <a:chOff x="633548" y="2698844"/>
              <a:chExt cx="3828385" cy="2787163"/>
            </a:xfrm>
          </p:grpSpPr>
          <p:cxnSp>
            <p:nvCxnSpPr>
              <p:cNvPr id="7" name="Straight Connector 6"/>
              <p:cNvCxnSpPr/>
              <p:nvPr/>
            </p:nvCxnSpPr>
            <p:spPr>
              <a:xfrm>
                <a:off x="1078971" y="3023944"/>
                <a:ext cx="0" cy="203573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78971" y="5059675"/>
                <a:ext cx="3209711"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611320"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79187"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47053"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314920"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882785" y="505967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16200000">
                <a:off x="1035263" y="4611627"/>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a:off x="1035261" y="4132746"/>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1035261" y="3653865"/>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a:off x="1035260" y="3174983"/>
                <a:ext cx="0" cy="874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62381" y="5075550"/>
                <a:ext cx="297878" cy="215444"/>
              </a:xfrm>
              <a:prstGeom prst="rect">
                <a:avLst/>
              </a:prstGeom>
              <a:noFill/>
            </p:spPr>
            <p:txBody>
              <a:bodyPr wrap="none" rtlCol="0">
                <a:spAutoFit/>
              </a:bodyPr>
              <a:lstStyle/>
              <a:p>
                <a:pPr algn="ctr"/>
                <a:r>
                  <a:rPr lang="en-US" sz="800" dirty="0">
                    <a:latin typeface="+mn-lt"/>
                  </a:rPr>
                  <a:t>10</a:t>
                </a:r>
              </a:p>
            </p:txBody>
          </p:sp>
          <p:sp>
            <p:nvSpPr>
              <p:cNvPr id="19" name="TextBox 18"/>
              <p:cNvSpPr txBox="1"/>
              <p:nvPr/>
            </p:nvSpPr>
            <p:spPr>
              <a:xfrm>
                <a:off x="2027041" y="5075550"/>
                <a:ext cx="297878" cy="215444"/>
              </a:xfrm>
              <a:prstGeom prst="rect">
                <a:avLst/>
              </a:prstGeom>
              <a:noFill/>
            </p:spPr>
            <p:txBody>
              <a:bodyPr wrap="none" rtlCol="0">
                <a:spAutoFit/>
              </a:bodyPr>
              <a:lstStyle/>
              <a:p>
                <a:pPr algn="ctr"/>
                <a:r>
                  <a:rPr lang="en-US" sz="800" dirty="0">
                    <a:latin typeface="+mn-lt"/>
                  </a:rPr>
                  <a:t>20</a:t>
                </a:r>
              </a:p>
            </p:txBody>
          </p:sp>
          <p:sp>
            <p:nvSpPr>
              <p:cNvPr id="20" name="TextBox 19"/>
              <p:cNvSpPr txBox="1"/>
              <p:nvPr/>
            </p:nvSpPr>
            <p:spPr>
              <a:xfrm>
                <a:off x="2591701" y="5075550"/>
                <a:ext cx="297878" cy="215444"/>
              </a:xfrm>
              <a:prstGeom prst="rect">
                <a:avLst/>
              </a:prstGeom>
              <a:noFill/>
            </p:spPr>
            <p:txBody>
              <a:bodyPr wrap="none" rtlCol="0">
                <a:spAutoFit/>
              </a:bodyPr>
              <a:lstStyle/>
              <a:p>
                <a:pPr algn="ctr"/>
                <a:r>
                  <a:rPr lang="en-US" sz="800" dirty="0">
                    <a:latin typeface="+mn-lt"/>
                  </a:rPr>
                  <a:t>30</a:t>
                </a:r>
              </a:p>
            </p:txBody>
          </p:sp>
          <p:sp>
            <p:nvSpPr>
              <p:cNvPr id="21" name="TextBox 20"/>
              <p:cNvSpPr txBox="1"/>
              <p:nvPr/>
            </p:nvSpPr>
            <p:spPr>
              <a:xfrm>
                <a:off x="3156361" y="5075550"/>
                <a:ext cx="310702" cy="215444"/>
              </a:xfrm>
              <a:prstGeom prst="rect">
                <a:avLst/>
              </a:prstGeom>
              <a:noFill/>
            </p:spPr>
            <p:txBody>
              <a:bodyPr wrap="none" rtlCol="0">
                <a:spAutoFit/>
              </a:bodyPr>
              <a:lstStyle/>
              <a:p>
                <a:pPr algn="ctr"/>
                <a:r>
                  <a:rPr lang="en-US" sz="800" dirty="0">
                    <a:latin typeface="+mn-lt"/>
                  </a:rPr>
                  <a:t>40</a:t>
                </a:r>
              </a:p>
            </p:txBody>
          </p:sp>
          <p:sp>
            <p:nvSpPr>
              <p:cNvPr id="22" name="TextBox 21"/>
              <p:cNvSpPr txBox="1"/>
              <p:nvPr/>
            </p:nvSpPr>
            <p:spPr>
              <a:xfrm>
                <a:off x="3733845" y="5073988"/>
                <a:ext cx="297878" cy="215444"/>
              </a:xfrm>
              <a:prstGeom prst="rect">
                <a:avLst/>
              </a:prstGeom>
              <a:noFill/>
            </p:spPr>
            <p:txBody>
              <a:bodyPr wrap="none" rtlCol="0">
                <a:spAutoFit/>
              </a:bodyPr>
              <a:lstStyle/>
              <a:p>
                <a:pPr algn="ctr"/>
                <a:r>
                  <a:rPr lang="en-US" sz="800" dirty="0">
                    <a:latin typeface="+mn-lt"/>
                  </a:rPr>
                  <a:t>50</a:t>
                </a:r>
              </a:p>
            </p:txBody>
          </p:sp>
          <p:sp>
            <p:nvSpPr>
              <p:cNvPr id="23" name="TextBox 22"/>
              <p:cNvSpPr txBox="1"/>
              <p:nvPr/>
            </p:nvSpPr>
            <p:spPr>
              <a:xfrm>
                <a:off x="818654" y="4540890"/>
                <a:ext cx="241272" cy="215444"/>
              </a:xfrm>
              <a:prstGeom prst="rect">
                <a:avLst/>
              </a:prstGeom>
              <a:noFill/>
            </p:spPr>
            <p:txBody>
              <a:bodyPr wrap="none" rtlCol="0">
                <a:spAutoFit/>
              </a:bodyPr>
              <a:lstStyle/>
              <a:p>
                <a:pPr algn="ctr"/>
                <a:r>
                  <a:rPr lang="en-US" sz="800" dirty="0">
                    <a:latin typeface="+mn-lt"/>
                  </a:rPr>
                  <a:t>2</a:t>
                </a:r>
              </a:p>
            </p:txBody>
          </p:sp>
          <p:sp>
            <p:nvSpPr>
              <p:cNvPr id="24" name="TextBox 23"/>
              <p:cNvSpPr txBox="1"/>
              <p:nvPr/>
            </p:nvSpPr>
            <p:spPr>
              <a:xfrm>
                <a:off x="821700" y="4062009"/>
                <a:ext cx="254096" cy="215444"/>
              </a:xfrm>
              <a:prstGeom prst="rect">
                <a:avLst/>
              </a:prstGeom>
              <a:noFill/>
            </p:spPr>
            <p:txBody>
              <a:bodyPr wrap="none" rtlCol="0">
                <a:spAutoFit/>
              </a:bodyPr>
              <a:lstStyle/>
              <a:p>
                <a:pPr algn="ctr"/>
                <a:r>
                  <a:rPr lang="en-US" sz="800" dirty="0">
                    <a:latin typeface="+mn-lt"/>
                  </a:rPr>
                  <a:t>4</a:t>
                </a:r>
              </a:p>
            </p:txBody>
          </p:sp>
          <p:sp>
            <p:nvSpPr>
              <p:cNvPr id="25" name="TextBox 24"/>
              <p:cNvSpPr txBox="1"/>
              <p:nvPr/>
            </p:nvSpPr>
            <p:spPr>
              <a:xfrm>
                <a:off x="818654" y="3583127"/>
                <a:ext cx="241272" cy="215444"/>
              </a:xfrm>
              <a:prstGeom prst="rect">
                <a:avLst/>
              </a:prstGeom>
              <a:noFill/>
            </p:spPr>
            <p:txBody>
              <a:bodyPr wrap="none" rtlCol="0">
                <a:spAutoFit/>
              </a:bodyPr>
              <a:lstStyle/>
              <a:p>
                <a:pPr algn="ctr"/>
                <a:r>
                  <a:rPr lang="en-US" sz="800" dirty="0">
                    <a:latin typeface="+mn-lt"/>
                  </a:rPr>
                  <a:t>6</a:t>
                </a:r>
              </a:p>
            </p:txBody>
          </p:sp>
          <p:sp>
            <p:nvSpPr>
              <p:cNvPr id="26" name="TextBox 25"/>
              <p:cNvSpPr txBox="1"/>
              <p:nvPr/>
            </p:nvSpPr>
            <p:spPr>
              <a:xfrm>
                <a:off x="818654" y="3104246"/>
                <a:ext cx="241272" cy="215444"/>
              </a:xfrm>
              <a:prstGeom prst="rect">
                <a:avLst/>
              </a:prstGeom>
              <a:noFill/>
            </p:spPr>
            <p:txBody>
              <a:bodyPr wrap="none" rtlCol="0">
                <a:spAutoFit/>
              </a:bodyPr>
              <a:lstStyle/>
              <a:p>
                <a:pPr algn="ctr"/>
                <a:r>
                  <a:rPr lang="en-US" sz="800" dirty="0">
                    <a:latin typeface="+mn-lt"/>
                  </a:rPr>
                  <a:t>8</a:t>
                </a:r>
              </a:p>
            </p:txBody>
          </p:sp>
          <p:sp>
            <p:nvSpPr>
              <p:cNvPr id="27" name="TextBox 26"/>
              <p:cNvSpPr txBox="1"/>
              <p:nvPr/>
            </p:nvSpPr>
            <p:spPr>
              <a:xfrm>
                <a:off x="2110833" y="5224397"/>
                <a:ext cx="1266204" cy="261610"/>
              </a:xfrm>
              <a:prstGeom prst="rect">
                <a:avLst/>
              </a:prstGeom>
              <a:noFill/>
            </p:spPr>
            <p:txBody>
              <a:bodyPr wrap="none" rtlCol="0">
                <a:spAutoFit/>
              </a:bodyPr>
              <a:lstStyle/>
              <a:p>
                <a:pPr algn="ctr"/>
                <a:r>
                  <a:rPr lang="en-US" sz="1100" dirty="0">
                    <a:latin typeface="+mn-lt"/>
                  </a:rPr>
                  <a:t>Legible X-Axis Title</a:t>
                </a:r>
              </a:p>
            </p:txBody>
          </p:sp>
          <p:sp>
            <p:nvSpPr>
              <p:cNvPr id="28" name="TextBox 27"/>
              <p:cNvSpPr txBox="1"/>
              <p:nvPr/>
            </p:nvSpPr>
            <p:spPr>
              <a:xfrm rot="16200000">
                <a:off x="136175" y="3813107"/>
                <a:ext cx="1256355" cy="261610"/>
              </a:xfrm>
              <a:prstGeom prst="rect">
                <a:avLst/>
              </a:prstGeom>
              <a:noFill/>
            </p:spPr>
            <p:txBody>
              <a:bodyPr wrap="none" rtlCol="0">
                <a:spAutoFit/>
              </a:bodyPr>
              <a:lstStyle/>
              <a:p>
                <a:pPr algn="ctr"/>
                <a:r>
                  <a:rPr lang="en-US" sz="1100" dirty="0">
                    <a:latin typeface="+mn-lt"/>
                  </a:rPr>
                  <a:t>Legible Y-Axis Title</a:t>
                </a:r>
              </a:p>
            </p:txBody>
          </p:sp>
          <p:sp>
            <p:nvSpPr>
              <p:cNvPr id="29" name="TextBox 28"/>
              <p:cNvSpPr txBox="1"/>
              <p:nvPr/>
            </p:nvSpPr>
            <p:spPr>
              <a:xfrm>
                <a:off x="1397408" y="2698844"/>
                <a:ext cx="2569515" cy="292388"/>
              </a:xfrm>
              <a:prstGeom prst="rect">
                <a:avLst/>
              </a:prstGeom>
              <a:noFill/>
            </p:spPr>
            <p:txBody>
              <a:bodyPr wrap="none" rtlCol="0">
                <a:spAutoFit/>
              </a:bodyPr>
              <a:lstStyle/>
              <a:p>
                <a:pPr algn="ctr"/>
                <a:r>
                  <a:rPr lang="en-US" sz="1300" dirty="0">
                    <a:latin typeface="+mn-lt"/>
                  </a:rPr>
                  <a:t>Informative and Legible Graph Title</a:t>
                </a:r>
              </a:p>
            </p:txBody>
          </p:sp>
          <p:sp>
            <p:nvSpPr>
              <p:cNvPr id="30" name="Oval 29"/>
              <p:cNvSpPr/>
              <p:nvPr/>
            </p:nvSpPr>
            <p:spPr>
              <a:xfrm>
                <a:off x="1542631" y="3259787"/>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698746" y="3663233"/>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1992241" y="3792862"/>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204165" y="4116744"/>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2441850" y="424247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2658070" y="432086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2866482" y="4346367"/>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116264" y="491688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510539" y="405201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285735" y="421437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364542" y="4048055"/>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2433231" y="3856478"/>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035952" y="402391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330197" y="4467276"/>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3314920" y="3123991"/>
                <a:ext cx="68689" cy="68689"/>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3305553" y="3021059"/>
                <a:ext cx="1156380" cy="261610"/>
              </a:xfrm>
              <a:prstGeom prst="rect">
                <a:avLst/>
              </a:prstGeom>
              <a:noFill/>
            </p:spPr>
            <p:txBody>
              <a:bodyPr wrap="square" rtlCol="0">
                <a:spAutoFit/>
              </a:bodyPr>
              <a:lstStyle/>
              <a:p>
                <a:pPr algn="ctr"/>
                <a:r>
                  <a:rPr lang="en-US" sz="1100" dirty="0">
                    <a:latin typeface="+mn-lt"/>
                  </a:rPr>
                  <a:t>Series 1 Name</a:t>
                </a:r>
              </a:p>
            </p:txBody>
          </p:sp>
          <p:sp>
            <p:nvSpPr>
              <p:cNvPr id="46" name="Isosceles Triangle 45"/>
              <p:cNvSpPr/>
              <p:nvPr/>
            </p:nvSpPr>
            <p:spPr>
              <a:xfrm>
                <a:off x="1611320" y="4815648"/>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Isosceles Triangle 46"/>
              <p:cNvSpPr/>
              <p:nvPr/>
            </p:nvSpPr>
            <p:spPr>
              <a:xfrm>
                <a:off x="2017131" y="473636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Isosceles Triangle 47"/>
              <p:cNvSpPr/>
              <p:nvPr/>
            </p:nvSpPr>
            <p:spPr>
              <a:xfrm>
                <a:off x="2777324" y="461295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Isosceles Triangle 48"/>
              <p:cNvSpPr/>
              <p:nvPr/>
            </p:nvSpPr>
            <p:spPr>
              <a:xfrm>
                <a:off x="2392641" y="4780520"/>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Isosceles Triangle 49"/>
              <p:cNvSpPr/>
              <p:nvPr/>
            </p:nvSpPr>
            <p:spPr>
              <a:xfrm>
                <a:off x="3614027" y="4612955"/>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Isosceles Triangle 50"/>
              <p:cNvSpPr/>
              <p:nvPr/>
            </p:nvSpPr>
            <p:spPr>
              <a:xfrm>
                <a:off x="3882785" y="4283060"/>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Isosceles Triangle 51"/>
              <p:cNvSpPr/>
              <p:nvPr/>
            </p:nvSpPr>
            <p:spPr>
              <a:xfrm>
                <a:off x="3314920" y="457923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Isosceles Triangle 52"/>
              <p:cNvSpPr/>
              <p:nvPr/>
            </p:nvSpPr>
            <p:spPr>
              <a:xfrm>
                <a:off x="3528381" y="431264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Isosceles Triangle 53"/>
              <p:cNvSpPr/>
              <p:nvPr/>
            </p:nvSpPr>
            <p:spPr>
              <a:xfrm>
                <a:off x="3623970" y="4462719"/>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Isosceles Triangle 54"/>
              <p:cNvSpPr/>
              <p:nvPr/>
            </p:nvSpPr>
            <p:spPr>
              <a:xfrm>
                <a:off x="3305379" y="3343876"/>
                <a:ext cx="78230" cy="67440"/>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3305553" y="3229094"/>
                <a:ext cx="1156380" cy="261610"/>
              </a:xfrm>
              <a:prstGeom prst="rect">
                <a:avLst/>
              </a:prstGeom>
              <a:noFill/>
            </p:spPr>
            <p:txBody>
              <a:bodyPr wrap="square" rtlCol="0">
                <a:spAutoFit/>
              </a:bodyPr>
              <a:lstStyle/>
              <a:p>
                <a:pPr algn="ctr"/>
                <a:r>
                  <a:rPr lang="en-US" sz="1100" dirty="0">
                    <a:latin typeface="+mn-lt"/>
                  </a:rPr>
                  <a:t>Series 2 Name</a:t>
                </a:r>
              </a:p>
            </p:txBody>
          </p:sp>
        </p:grpSp>
      </p:grpSp>
      <p:grpSp>
        <p:nvGrpSpPr>
          <p:cNvPr id="57" name="Group 56"/>
          <p:cNvGrpSpPr/>
          <p:nvPr/>
        </p:nvGrpSpPr>
        <p:grpSpPr>
          <a:xfrm>
            <a:off x="5751514" y="2049245"/>
            <a:ext cx="2935286" cy="4153430"/>
            <a:chOff x="5751514" y="1738567"/>
            <a:chExt cx="2935286" cy="4153430"/>
          </a:xfrm>
        </p:grpSpPr>
        <p:grpSp>
          <p:nvGrpSpPr>
            <p:cNvPr id="58" name="Group 57"/>
            <p:cNvGrpSpPr/>
            <p:nvPr/>
          </p:nvGrpSpPr>
          <p:grpSpPr>
            <a:xfrm>
              <a:off x="5894843" y="2190820"/>
              <a:ext cx="1310735" cy="949552"/>
              <a:chOff x="5894843" y="2461764"/>
              <a:chExt cx="1310735" cy="949552"/>
            </a:xfrm>
          </p:grpSpPr>
          <p:cxnSp>
            <p:nvCxnSpPr>
              <p:cNvPr id="118" name="Straight Connector 117"/>
              <p:cNvCxnSpPr/>
              <p:nvPr/>
            </p:nvCxnSpPr>
            <p:spPr>
              <a:xfrm>
                <a:off x="6081598" y="2569718"/>
                <a:ext cx="0" cy="636229"/>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6081598" y="3205947"/>
                <a:ext cx="1003135"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247974"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6425450"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6602926"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6780403"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957878" y="3205947"/>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rot="16200000">
                <a:off x="6067938" y="3065919"/>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rot="16200000">
                <a:off x="6067937" y="2916254"/>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rot="16200000">
                <a:off x="6067937" y="2766589"/>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rot="16200000">
                <a:off x="6067937" y="2616923"/>
                <a:ext cx="0" cy="27323"/>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6146714" y="3210909"/>
                <a:ext cx="202522" cy="123499"/>
              </a:xfrm>
              <a:prstGeom prst="rect">
                <a:avLst/>
              </a:prstGeom>
              <a:noFill/>
            </p:spPr>
            <p:txBody>
              <a:bodyPr wrap="none" rtlCol="0">
                <a:spAutoFit/>
              </a:bodyPr>
              <a:lstStyle/>
              <a:p>
                <a:pPr algn="ctr"/>
                <a:r>
                  <a:rPr lang="en-US" sz="300" dirty="0">
                    <a:latin typeface="+mn-lt"/>
                  </a:rPr>
                  <a:t>10</a:t>
                </a:r>
              </a:p>
            </p:txBody>
          </p:sp>
          <p:sp>
            <p:nvSpPr>
              <p:cNvPr id="130" name="TextBox 129"/>
              <p:cNvSpPr txBox="1"/>
              <p:nvPr/>
            </p:nvSpPr>
            <p:spPr>
              <a:xfrm>
                <a:off x="6323188" y="3210909"/>
                <a:ext cx="202522" cy="123499"/>
              </a:xfrm>
              <a:prstGeom prst="rect">
                <a:avLst/>
              </a:prstGeom>
              <a:noFill/>
            </p:spPr>
            <p:txBody>
              <a:bodyPr wrap="none" rtlCol="0">
                <a:spAutoFit/>
              </a:bodyPr>
              <a:lstStyle/>
              <a:p>
                <a:pPr algn="ctr"/>
                <a:r>
                  <a:rPr lang="en-US" sz="300" dirty="0">
                    <a:latin typeface="+mn-lt"/>
                  </a:rPr>
                  <a:t>20</a:t>
                </a:r>
              </a:p>
            </p:txBody>
          </p:sp>
          <p:sp>
            <p:nvSpPr>
              <p:cNvPr id="131" name="TextBox 130"/>
              <p:cNvSpPr txBox="1"/>
              <p:nvPr/>
            </p:nvSpPr>
            <p:spPr>
              <a:xfrm>
                <a:off x="6499661" y="3210909"/>
                <a:ext cx="202522" cy="123499"/>
              </a:xfrm>
              <a:prstGeom prst="rect">
                <a:avLst/>
              </a:prstGeom>
              <a:noFill/>
            </p:spPr>
            <p:txBody>
              <a:bodyPr wrap="none" rtlCol="0">
                <a:spAutoFit/>
              </a:bodyPr>
              <a:lstStyle/>
              <a:p>
                <a:pPr algn="ctr"/>
                <a:r>
                  <a:rPr lang="en-US" sz="300" dirty="0">
                    <a:latin typeface="+mn-lt"/>
                  </a:rPr>
                  <a:t>30</a:t>
                </a:r>
              </a:p>
            </p:txBody>
          </p:sp>
          <p:sp>
            <p:nvSpPr>
              <p:cNvPr id="132" name="TextBox 131"/>
              <p:cNvSpPr txBox="1"/>
              <p:nvPr/>
            </p:nvSpPr>
            <p:spPr>
              <a:xfrm>
                <a:off x="6678138" y="3210909"/>
                <a:ext cx="202522" cy="123499"/>
              </a:xfrm>
              <a:prstGeom prst="rect">
                <a:avLst/>
              </a:prstGeom>
              <a:noFill/>
            </p:spPr>
            <p:txBody>
              <a:bodyPr wrap="none" rtlCol="0">
                <a:spAutoFit/>
              </a:bodyPr>
              <a:lstStyle/>
              <a:p>
                <a:pPr algn="ctr"/>
                <a:r>
                  <a:rPr lang="en-US" sz="300" dirty="0">
                    <a:latin typeface="+mn-lt"/>
                  </a:rPr>
                  <a:t>40</a:t>
                </a:r>
              </a:p>
            </p:txBody>
          </p:sp>
          <p:sp>
            <p:nvSpPr>
              <p:cNvPr id="133" name="TextBox 132"/>
              <p:cNvSpPr txBox="1"/>
              <p:nvPr/>
            </p:nvSpPr>
            <p:spPr>
              <a:xfrm>
                <a:off x="6856617" y="3210421"/>
                <a:ext cx="202522" cy="123499"/>
              </a:xfrm>
              <a:prstGeom prst="rect">
                <a:avLst/>
              </a:prstGeom>
              <a:noFill/>
            </p:spPr>
            <p:txBody>
              <a:bodyPr wrap="none" rtlCol="0">
                <a:spAutoFit/>
              </a:bodyPr>
              <a:lstStyle/>
              <a:p>
                <a:pPr algn="ctr"/>
                <a:r>
                  <a:rPr lang="en-US" sz="300" dirty="0">
                    <a:latin typeface="+mn-lt"/>
                  </a:rPr>
                  <a:t>50</a:t>
                </a:r>
              </a:p>
            </p:txBody>
          </p:sp>
          <p:sp>
            <p:nvSpPr>
              <p:cNvPr id="134" name="TextBox 133"/>
              <p:cNvSpPr txBox="1"/>
              <p:nvPr/>
            </p:nvSpPr>
            <p:spPr>
              <a:xfrm>
                <a:off x="5938514" y="3012669"/>
                <a:ext cx="187536" cy="123499"/>
              </a:xfrm>
              <a:prstGeom prst="rect">
                <a:avLst/>
              </a:prstGeom>
              <a:noFill/>
            </p:spPr>
            <p:txBody>
              <a:bodyPr wrap="none" rtlCol="0">
                <a:spAutoFit/>
              </a:bodyPr>
              <a:lstStyle/>
              <a:p>
                <a:pPr algn="ctr"/>
                <a:r>
                  <a:rPr lang="en-US" sz="300" dirty="0">
                    <a:latin typeface="+mn-lt"/>
                  </a:rPr>
                  <a:t>2</a:t>
                </a:r>
              </a:p>
            </p:txBody>
          </p:sp>
          <p:sp>
            <p:nvSpPr>
              <p:cNvPr id="135" name="TextBox 134"/>
              <p:cNvSpPr txBox="1"/>
              <p:nvPr/>
            </p:nvSpPr>
            <p:spPr>
              <a:xfrm>
                <a:off x="5941469" y="2863004"/>
                <a:ext cx="187536" cy="123499"/>
              </a:xfrm>
              <a:prstGeom prst="rect">
                <a:avLst/>
              </a:prstGeom>
              <a:noFill/>
            </p:spPr>
            <p:txBody>
              <a:bodyPr wrap="none" rtlCol="0">
                <a:spAutoFit/>
              </a:bodyPr>
              <a:lstStyle/>
              <a:p>
                <a:pPr algn="ctr"/>
                <a:r>
                  <a:rPr lang="en-US" sz="300" dirty="0">
                    <a:latin typeface="+mn-lt"/>
                  </a:rPr>
                  <a:t>4</a:t>
                </a:r>
              </a:p>
            </p:txBody>
          </p:sp>
          <p:sp>
            <p:nvSpPr>
              <p:cNvPr id="136" name="TextBox 135"/>
              <p:cNvSpPr txBox="1"/>
              <p:nvPr/>
            </p:nvSpPr>
            <p:spPr>
              <a:xfrm>
                <a:off x="5938514" y="2713338"/>
                <a:ext cx="187536" cy="123499"/>
              </a:xfrm>
              <a:prstGeom prst="rect">
                <a:avLst/>
              </a:prstGeom>
              <a:noFill/>
            </p:spPr>
            <p:txBody>
              <a:bodyPr wrap="none" rtlCol="0">
                <a:spAutoFit/>
              </a:bodyPr>
              <a:lstStyle/>
              <a:p>
                <a:pPr algn="ctr"/>
                <a:r>
                  <a:rPr lang="en-US" sz="300" dirty="0">
                    <a:latin typeface="+mn-lt"/>
                  </a:rPr>
                  <a:t>6</a:t>
                </a:r>
              </a:p>
            </p:txBody>
          </p:sp>
          <p:sp>
            <p:nvSpPr>
              <p:cNvPr id="137" name="TextBox 136"/>
              <p:cNvSpPr txBox="1"/>
              <p:nvPr/>
            </p:nvSpPr>
            <p:spPr>
              <a:xfrm>
                <a:off x="5938514" y="2563672"/>
                <a:ext cx="187536" cy="123499"/>
              </a:xfrm>
              <a:prstGeom prst="rect">
                <a:avLst/>
              </a:prstGeom>
              <a:noFill/>
            </p:spPr>
            <p:txBody>
              <a:bodyPr wrap="none" rtlCol="0">
                <a:spAutoFit/>
              </a:bodyPr>
              <a:lstStyle/>
              <a:p>
                <a:pPr algn="ctr"/>
                <a:r>
                  <a:rPr lang="en-US" sz="300" dirty="0">
                    <a:latin typeface="+mn-lt"/>
                  </a:rPr>
                  <a:t>8</a:t>
                </a:r>
              </a:p>
            </p:txBody>
          </p:sp>
          <p:sp>
            <p:nvSpPr>
              <p:cNvPr id="138" name="TextBox 137"/>
              <p:cNvSpPr txBox="1"/>
              <p:nvPr/>
            </p:nvSpPr>
            <p:spPr>
              <a:xfrm>
                <a:off x="6297711" y="3257428"/>
                <a:ext cx="635820" cy="153888"/>
              </a:xfrm>
              <a:prstGeom prst="rect">
                <a:avLst/>
              </a:prstGeom>
              <a:noFill/>
            </p:spPr>
            <p:txBody>
              <a:bodyPr wrap="square" rtlCol="0">
                <a:spAutoFit/>
              </a:bodyPr>
              <a:lstStyle/>
              <a:p>
                <a:pPr algn="ctr"/>
                <a:r>
                  <a:rPr lang="en-US" sz="400" dirty="0">
                    <a:latin typeface="+mn-lt"/>
                  </a:rPr>
                  <a:t>Legible X-Axis Title</a:t>
                </a:r>
              </a:p>
            </p:txBody>
          </p:sp>
          <p:sp>
            <p:nvSpPr>
              <p:cNvPr id="139" name="TextBox 138"/>
              <p:cNvSpPr txBox="1"/>
              <p:nvPr/>
            </p:nvSpPr>
            <p:spPr>
              <a:xfrm rot="16200000">
                <a:off x="5667652" y="2796908"/>
                <a:ext cx="591603" cy="137221"/>
              </a:xfrm>
              <a:prstGeom prst="rect">
                <a:avLst/>
              </a:prstGeom>
              <a:noFill/>
            </p:spPr>
            <p:txBody>
              <a:bodyPr wrap="square" rtlCol="0">
                <a:spAutoFit/>
              </a:bodyPr>
              <a:lstStyle/>
              <a:p>
                <a:pPr algn="ctr"/>
                <a:r>
                  <a:rPr lang="en-US" sz="400" dirty="0">
                    <a:latin typeface="+mn-lt"/>
                  </a:rPr>
                  <a:t>Legible Y-Axis Title</a:t>
                </a:r>
              </a:p>
            </p:txBody>
          </p:sp>
          <p:sp>
            <p:nvSpPr>
              <p:cNvPr id="140" name="TextBox 139"/>
              <p:cNvSpPr txBox="1"/>
              <p:nvPr/>
            </p:nvSpPr>
            <p:spPr>
              <a:xfrm>
                <a:off x="6088648" y="2461764"/>
                <a:ext cx="987997" cy="150944"/>
              </a:xfrm>
              <a:prstGeom prst="rect">
                <a:avLst/>
              </a:prstGeom>
              <a:noFill/>
            </p:spPr>
            <p:txBody>
              <a:bodyPr wrap="none" rtlCol="0">
                <a:spAutoFit/>
              </a:bodyPr>
              <a:lstStyle/>
              <a:p>
                <a:pPr algn="ctr"/>
                <a:r>
                  <a:rPr lang="en-US" sz="500" dirty="0">
                    <a:latin typeface="+mn-lt"/>
                  </a:rPr>
                  <a:t>Informative and Legible Graph Title</a:t>
                </a:r>
              </a:p>
            </p:txBody>
          </p:sp>
          <p:sp>
            <p:nvSpPr>
              <p:cNvPr id="141" name="Oval 140"/>
              <p:cNvSpPr/>
              <p:nvPr/>
            </p:nvSpPr>
            <p:spPr>
              <a:xfrm>
                <a:off x="6226507" y="264342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2" name="Oval 141"/>
              <p:cNvSpPr/>
              <p:nvPr/>
            </p:nvSpPr>
            <p:spPr>
              <a:xfrm>
                <a:off x="6275297" y="276951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3" name="Oval 142"/>
              <p:cNvSpPr/>
              <p:nvPr/>
            </p:nvSpPr>
            <p:spPr>
              <a:xfrm>
                <a:off x="6367023" y="2810030"/>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4" name="Oval 143"/>
              <p:cNvSpPr/>
              <p:nvPr/>
            </p:nvSpPr>
            <p:spPr>
              <a:xfrm>
                <a:off x="6433257" y="291125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5" name="Oval 144"/>
              <p:cNvSpPr/>
              <p:nvPr/>
            </p:nvSpPr>
            <p:spPr>
              <a:xfrm>
                <a:off x="6507541" y="295054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6" name="Oval 145"/>
              <p:cNvSpPr/>
              <p:nvPr/>
            </p:nvSpPr>
            <p:spPr>
              <a:xfrm>
                <a:off x="6575116" y="297504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7" name="Oval 146"/>
              <p:cNvSpPr/>
              <p:nvPr/>
            </p:nvSpPr>
            <p:spPr>
              <a:xfrm>
                <a:off x="6640252" y="2983017"/>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8" name="Oval 147"/>
              <p:cNvSpPr/>
              <p:nvPr/>
            </p:nvSpPr>
            <p:spPr>
              <a:xfrm>
                <a:off x="6718316" y="316132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49" name="Oval 148"/>
              <p:cNvSpPr/>
              <p:nvPr/>
            </p:nvSpPr>
            <p:spPr>
              <a:xfrm>
                <a:off x="6529008" y="2891022"/>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0" name="Oval 149"/>
              <p:cNvSpPr/>
              <p:nvPr/>
            </p:nvSpPr>
            <p:spPr>
              <a:xfrm>
                <a:off x="6458750" y="2941764"/>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1" name="Oval 150"/>
              <p:cNvSpPr/>
              <p:nvPr/>
            </p:nvSpPr>
            <p:spPr>
              <a:xfrm>
                <a:off x="6483379" y="2889785"/>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2" name="Oval 151"/>
              <p:cNvSpPr/>
              <p:nvPr/>
            </p:nvSpPr>
            <p:spPr>
              <a:xfrm>
                <a:off x="6504847" y="2829911"/>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3" name="Oval 152"/>
              <p:cNvSpPr/>
              <p:nvPr/>
            </p:nvSpPr>
            <p:spPr>
              <a:xfrm>
                <a:off x="6380685" y="2882239"/>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4" name="Oval 153"/>
              <p:cNvSpPr/>
              <p:nvPr/>
            </p:nvSpPr>
            <p:spPr>
              <a:xfrm>
                <a:off x="6472646" y="3020804"/>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5" name="Oval 154"/>
              <p:cNvSpPr/>
              <p:nvPr/>
            </p:nvSpPr>
            <p:spPr>
              <a:xfrm>
                <a:off x="6780403" y="2600986"/>
                <a:ext cx="21468" cy="21468"/>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6" name="TextBox 155"/>
              <p:cNvSpPr txBox="1"/>
              <p:nvPr/>
            </p:nvSpPr>
            <p:spPr>
              <a:xfrm>
                <a:off x="6691647" y="2537988"/>
                <a:ext cx="513931" cy="137221"/>
              </a:xfrm>
              <a:prstGeom prst="rect">
                <a:avLst/>
              </a:prstGeom>
              <a:noFill/>
            </p:spPr>
            <p:txBody>
              <a:bodyPr wrap="square" rtlCol="0">
                <a:spAutoFit/>
              </a:bodyPr>
              <a:lstStyle/>
              <a:p>
                <a:pPr algn="ctr"/>
                <a:r>
                  <a:rPr lang="en-US" sz="400" dirty="0">
                    <a:latin typeface="+mn-lt"/>
                  </a:rPr>
                  <a:t>Series 1 Name</a:t>
                </a:r>
              </a:p>
            </p:txBody>
          </p:sp>
          <p:sp>
            <p:nvSpPr>
              <p:cNvPr id="157" name="Isosceles Triangle 156"/>
              <p:cNvSpPr/>
              <p:nvPr/>
            </p:nvSpPr>
            <p:spPr>
              <a:xfrm>
                <a:off x="6247974" y="3129682"/>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8" name="Isosceles Triangle 157"/>
              <p:cNvSpPr/>
              <p:nvPr/>
            </p:nvSpPr>
            <p:spPr>
              <a:xfrm>
                <a:off x="6374803" y="3104903"/>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59" name="Isosceles Triangle 158"/>
              <p:cNvSpPr/>
              <p:nvPr/>
            </p:nvSpPr>
            <p:spPr>
              <a:xfrm>
                <a:off x="6612387" y="3066334"/>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0" name="Isosceles Triangle 159"/>
              <p:cNvSpPr/>
              <p:nvPr/>
            </p:nvSpPr>
            <p:spPr>
              <a:xfrm>
                <a:off x="6492161" y="3118703"/>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1" name="Isosceles Triangle 160"/>
              <p:cNvSpPr/>
              <p:nvPr/>
            </p:nvSpPr>
            <p:spPr>
              <a:xfrm>
                <a:off x="6873883" y="3066334"/>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2" name="Isosceles Triangle 161"/>
              <p:cNvSpPr/>
              <p:nvPr/>
            </p:nvSpPr>
            <p:spPr>
              <a:xfrm>
                <a:off x="6957878" y="2963231"/>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3" name="Isosceles Triangle 162"/>
              <p:cNvSpPr/>
              <p:nvPr/>
            </p:nvSpPr>
            <p:spPr>
              <a:xfrm>
                <a:off x="6780403" y="3055796"/>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4" name="Isosceles Triangle 163"/>
              <p:cNvSpPr/>
              <p:nvPr/>
            </p:nvSpPr>
            <p:spPr>
              <a:xfrm>
                <a:off x="6847116" y="2972478"/>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5" name="Isosceles Triangle 164"/>
              <p:cNvSpPr/>
              <p:nvPr/>
            </p:nvSpPr>
            <p:spPr>
              <a:xfrm>
                <a:off x="6876990" y="3019380"/>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6" name="Isosceles Triangle 165"/>
              <p:cNvSpPr/>
              <p:nvPr/>
            </p:nvSpPr>
            <p:spPr>
              <a:xfrm>
                <a:off x="6777421" y="2669707"/>
                <a:ext cx="24449" cy="21077"/>
              </a:xfrm>
              <a:prstGeom prst="triangl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00"/>
              </a:p>
            </p:txBody>
          </p:sp>
          <p:sp>
            <p:nvSpPr>
              <p:cNvPr id="167" name="TextBox 166"/>
              <p:cNvSpPr txBox="1"/>
              <p:nvPr/>
            </p:nvSpPr>
            <p:spPr>
              <a:xfrm>
                <a:off x="6690005" y="2603985"/>
                <a:ext cx="513931" cy="137221"/>
              </a:xfrm>
              <a:prstGeom prst="rect">
                <a:avLst/>
              </a:prstGeom>
              <a:noFill/>
            </p:spPr>
            <p:txBody>
              <a:bodyPr wrap="square" rtlCol="0">
                <a:spAutoFit/>
              </a:bodyPr>
              <a:lstStyle/>
              <a:p>
                <a:pPr algn="ctr"/>
                <a:r>
                  <a:rPr lang="en-US" sz="400" dirty="0">
                    <a:latin typeface="+mn-lt"/>
                  </a:rPr>
                  <a:t>Series 2 Name</a:t>
                </a:r>
              </a:p>
            </p:txBody>
          </p:sp>
        </p:grpSp>
        <p:sp>
          <p:nvSpPr>
            <p:cNvPr id="59" name="Rectangle 58"/>
            <p:cNvSpPr>
              <a:spLocks noChangeAspect="1"/>
            </p:cNvSpPr>
            <p:nvPr/>
          </p:nvSpPr>
          <p:spPr>
            <a:xfrm>
              <a:off x="5751514" y="1738567"/>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5914293" y="2006589"/>
              <a:ext cx="2617112"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940128" y="315548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940128" y="325272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5940128" y="334995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5940128" y="356555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5940128" y="366443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5940128" y="376331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5940128" y="38621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5940128" y="39610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40128" y="405994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5940128" y="415881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5940128" y="425769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5940128" y="435657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940128" y="445544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940128" y="455432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5940128" y="465320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941469" y="488321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5941469" y="498208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5941469" y="508096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941469" y="517984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5941469" y="527872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941469" y="537759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941469" y="547647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941469" y="557535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5941469" y="567422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7332826" y="22634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7332826" y="236234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7332826" y="246121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7332826" y="256009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7332826" y="265897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7332826" y="275784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7332826" y="285672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7332826" y="295560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7332826" y="305448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7332826" y="315335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7332826" y="325223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7332826" y="335110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7332826" y="344941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7332826" y="354829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7332826" y="36471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332826" y="37460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7332826" y="384492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7332826" y="407250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7332826" y="417137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7332826" y="427025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7332826" y="436913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7332826" y="446800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7332826" y="456688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7332826" y="466576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7332826" y="47631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7332826" y="48620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7332826" y="508160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7332826" y="518048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7332826" y="527936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7332826" y="537823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7332826" y="547711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7332826" y="557599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7332826" y="567486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168" name="Straight Connector 167"/>
          <p:cNvCxnSpPr/>
          <p:nvPr/>
        </p:nvCxnSpPr>
        <p:spPr>
          <a:xfrm>
            <a:off x="4031723" y="2136856"/>
            <a:ext cx="2194784" cy="32510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V="1">
            <a:off x="4031723" y="3461923"/>
            <a:ext cx="2370430" cy="1316763"/>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70" name="Content Placeholder 2"/>
          <p:cNvSpPr txBox="1">
            <a:spLocks/>
          </p:cNvSpPr>
          <p:nvPr/>
        </p:nvSpPr>
        <p:spPr>
          <a:xfrm>
            <a:off x="457199" y="4984531"/>
            <a:ext cx="5294315" cy="1378002"/>
          </a:xfrm>
          <a:prstGeom prst="rect">
            <a:avLst/>
          </a:prstGeom>
        </p:spPr>
        <p:txBody>
          <a:bodyPr vert="horz" lIns="91440" tIns="45720" rIns="91440" bIns="45720" rtlCol="0">
            <a:normAutofit fontScale="92500" lnSpcReduction="10000"/>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Keep font sizes large-</a:t>
            </a:r>
            <a:r>
              <a:rPr lang="en-US" dirty="0" err="1"/>
              <a:t>ish</a:t>
            </a:r>
            <a:endParaRPr lang="en-US" dirty="0"/>
          </a:p>
          <a:p>
            <a:r>
              <a:rPr lang="en-US" dirty="0"/>
              <a:t>Choose symbols that are easy to discriminate between</a:t>
            </a:r>
          </a:p>
          <a:p>
            <a:r>
              <a:rPr lang="en-US" dirty="0"/>
              <a:t>Draft your visual at the final size</a:t>
            </a:r>
          </a:p>
        </p:txBody>
      </p:sp>
    </p:spTree>
    <p:extLst>
      <p:ext uri="{BB962C8B-B14F-4D97-AF65-F5344CB8AC3E}">
        <p14:creationId xmlns:p14="http://schemas.microsoft.com/office/powerpoint/2010/main" val="647040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err="1"/>
              <a:t>Emphasise</a:t>
            </a:r>
            <a:r>
              <a:rPr lang="en-US" dirty="0"/>
              <a:t> important details</a:t>
            </a:r>
          </a:p>
          <a:p>
            <a:r>
              <a:rPr lang="en-US" dirty="0"/>
              <a:t>Use sparingly! You don’t want to re-clutter your visual</a:t>
            </a:r>
          </a:p>
        </p:txBody>
      </p:sp>
      <p:pic>
        <p:nvPicPr>
          <p:cNvPr id="4" name="Picture 3"/>
          <p:cNvPicPr>
            <a:picLocks noChangeAspect="1"/>
          </p:cNvPicPr>
          <p:nvPr/>
        </p:nvPicPr>
        <p:blipFill>
          <a:blip r:embed="rId3"/>
          <a:stretch>
            <a:fillRect/>
          </a:stretch>
        </p:blipFill>
        <p:spPr>
          <a:xfrm>
            <a:off x="1114859" y="2353096"/>
            <a:ext cx="6914282" cy="3945558"/>
          </a:xfrm>
          <a:prstGeom prst="rect">
            <a:avLst/>
          </a:prstGeom>
        </p:spPr>
      </p:pic>
      <p:sp>
        <p:nvSpPr>
          <p:cNvPr id="5" name="TextBox 4"/>
          <p:cNvSpPr txBox="1"/>
          <p:nvPr/>
        </p:nvSpPr>
        <p:spPr>
          <a:xfrm>
            <a:off x="5998308" y="6191480"/>
            <a:ext cx="2030833" cy="276999"/>
          </a:xfrm>
          <a:prstGeom prst="rect">
            <a:avLst/>
          </a:prstGeom>
          <a:noFill/>
        </p:spPr>
        <p:txBody>
          <a:bodyPr wrap="square" rtlCol="0">
            <a:spAutoFit/>
          </a:bodyPr>
          <a:lstStyle/>
          <a:p>
            <a:pPr algn="r"/>
            <a:r>
              <a:rPr lang="en-US" sz="1200" dirty="0">
                <a:latin typeface="+mn-lt"/>
              </a:rPr>
              <a:t>Evergreen &amp; </a:t>
            </a:r>
            <a:r>
              <a:rPr lang="en-US" sz="1200" dirty="0" err="1">
                <a:latin typeface="+mn-lt"/>
              </a:rPr>
              <a:t>Metzner</a:t>
            </a:r>
            <a:r>
              <a:rPr lang="en-US" sz="1200" dirty="0">
                <a:latin typeface="+mn-lt"/>
              </a:rPr>
              <a:t> (2013)</a:t>
            </a:r>
          </a:p>
        </p:txBody>
      </p:sp>
    </p:spTree>
    <p:extLst>
      <p:ext uri="{BB962C8B-B14F-4D97-AF65-F5344CB8AC3E}">
        <p14:creationId xmlns:p14="http://schemas.microsoft.com/office/powerpoint/2010/main" val="4281196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pic>
        <p:nvPicPr>
          <p:cNvPr id="4" name="Picture 3" descr="dotchart_sorted_by_country.png"/>
          <p:cNvPicPr>
            <a:picLocks noChangeAspect="1"/>
          </p:cNvPicPr>
          <p:nvPr/>
        </p:nvPicPr>
        <p:blipFill rotWithShape="1">
          <a:blip r:embed="rId3">
            <a:extLst>
              <a:ext uri="{28A0092B-C50C-407E-A947-70E740481C1C}">
                <a14:useLocalDpi xmlns:a14="http://schemas.microsoft.com/office/drawing/2010/main" val="0"/>
              </a:ext>
            </a:extLst>
          </a:blip>
          <a:srcRect l="3922"/>
          <a:stretch/>
        </p:blipFill>
        <p:spPr>
          <a:xfrm>
            <a:off x="1436896" y="1114927"/>
            <a:ext cx="6270208" cy="5374344"/>
          </a:xfrm>
          <a:prstGeom prst="rect">
            <a:avLst/>
          </a:prstGeom>
        </p:spPr>
      </p:pic>
      <p:sp>
        <p:nvSpPr>
          <p:cNvPr id="5" name="Rectangle 4"/>
          <p:cNvSpPr/>
          <p:nvPr/>
        </p:nvSpPr>
        <p:spPr>
          <a:xfrm>
            <a:off x="1436896" y="5080511"/>
            <a:ext cx="1224489" cy="127964"/>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436896" y="2985785"/>
            <a:ext cx="1224489" cy="127964"/>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TextBox 11"/>
          <p:cNvSpPr txBox="1"/>
          <p:nvPr/>
        </p:nvSpPr>
        <p:spPr>
          <a:xfrm>
            <a:off x="7328385" y="5766758"/>
            <a:ext cx="1703585" cy="461665"/>
          </a:xfrm>
          <a:prstGeom prst="rect">
            <a:avLst/>
          </a:prstGeom>
          <a:noFill/>
        </p:spPr>
        <p:txBody>
          <a:bodyPr wrap="square" rtlCol="0">
            <a:spAutoFit/>
          </a:bodyPr>
          <a:lstStyle/>
          <a:p>
            <a:pPr algn="r">
              <a:buNone/>
            </a:pPr>
            <a:r>
              <a:rPr lang="en-US" sz="1200" dirty="0">
                <a:latin typeface="+mn-lt"/>
              </a:rPr>
              <a:t>Michael Friendly (2001) </a:t>
            </a:r>
          </a:p>
          <a:p>
            <a:pPr algn="r">
              <a:buNone/>
            </a:pPr>
            <a:r>
              <a:rPr lang="en-US" sz="1200" dirty="0">
                <a:latin typeface="+mn-lt"/>
              </a:rPr>
              <a:t>[</a:t>
            </a:r>
            <a:r>
              <a:rPr lang="en-US" sz="1200" dirty="0">
                <a:latin typeface="+mn-lt"/>
                <a:hlinkClick r:id="rId4"/>
              </a:rPr>
              <a:t>CC-BY-NC 3.0</a:t>
            </a:r>
            <a:r>
              <a:rPr lang="en-US" sz="1200" dirty="0">
                <a:latin typeface="+mn-lt"/>
              </a:rPr>
              <a:t>]</a:t>
            </a:r>
          </a:p>
        </p:txBody>
      </p:sp>
    </p:spTree>
    <p:extLst>
      <p:ext uri="{BB962C8B-B14F-4D97-AF65-F5344CB8AC3E}">
        <p14:creationId xmlns:p14="http://schemas.microsoft.com/office/powerpoint/2010/main" val="279650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sp>
        <p:nvSpPr>
          <p:cNvPr id="3" name="Content Placeholder 2"/>
          <p:cNvSpPr>
            <a:spLocks noGrp="1"/>
          </p:cNvSpPr>
          <p:nvPr>
            <p:ph idx="1"/>
          </p:nvPr>
        </p:nvSpPr>
        <p:spPr/>
        <p:txBody>
          <a:bodyPr/>
          <a:lstStyle/>
          <a:p>
            <a:pPr marL="0" indent="0">
              <a:buNone/>
            </a:pPr>
            <a:r>
              <a:rPr lang="en-US" dirty="0"/>
              <a:t>Order data in a meaningful way</a:t>
            </a:r>
          </a:p>
        </p:txBody>
      </p:sp>
      <p:grpSp>
        <p:nvGrpSpPr>
          <p:cNvPr id="13" name="Group 12"/>
          <p:cNvGrpSpPr/>
          <p:nvPr/>
        </p:nvGrpSpPr>
        <p:grpSpPr>
          <a:xfrm>
            <a:off x="93687" y="1843916"/>
            <a:ext cx="4552462" cy="3902023"/>
            <a:chOff x="260241" y="1843916"/>
            <a:chExt cx="4552462" cy="3902023"/>
          </a:xfrm>
        </p:grpSpPr>
        <p:pic>
          <p:nvPicPr>
            <p:cNvPr id="4" name="Picture 3" descr="dotchart_sorted_by_country.png"/>
            <p:cNvPicPr>
              <a:picLocks noChangeAspect="1"/>
            </p:cNvPicPr>
            <p:nvPr/>
          </p:nvPicPr>
          <p:blipFill rotWithShape="1">
            <a:blip r:embed="rId3">
              <a:extLst>
                <a:ext uri="{28A0092B-C50C-407E-A947-70E740481C1C}">
                  <a14:useLocalDpi xmlns:a14="http://schemas.microsoft.com/office/drawing/2010/main" val="0"/>
                </a:ext>
              </a:extLst>
            </a:blip>
            <a:srcRect l="3922"/>
            <a:stretch/>
          </p:blipFill>
          <p:spPr>
            <a:xfrm>
              <a:off x="260241" y="1843916"/>
              <a:ext cx="4552462" cy="3902023"/>
            </a:xfrm>
            <a:prstGeom prst="rect">
              <a:avLst/>
            </a:prstGeom>
          </p:spPr>
        </p:pic>
        <p:sp>
          <p:nvSpPr>
            <p:cNvPr id="5" name="Rectangle 4"/>
            <p:cNvSpPr/>
            <p:nvPr/>
          </p:nvSpPr>
          <p:spPr>
            <a:xfrm>
              <a:off x="260241" y="4723114"/>
              <a:ext cx="2588036"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60241" y="3202246"/>
              <a:ext cx="2588036"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descr="dotchart_sorted_by_healthGDP.png"/>
          <p:cNvPicPr>
            <a:picLocks noChangeAspect="1"/>
          </p:cNvPicPr>
          <p:nvPr/>
        </p:nvPicPr>
        <p:blipFill rotWithShape="1">
          <a:blip r:embed="rId4">
            <a:extLst>
              <a:ext uri="{28A0092B-C50C-407E-A947-70E740481C1C}">
                <a14:useLocalDpi xmlns:a14="http://schemas.microsoft.com/office/drawing/2010/main" val="0"/>
              </a:ext>
            </a:extLst>
          </a:blip>
          <a:srcRect l="3922"/>
          <a:stretch/>
        </p:blipFill>
        <p:spPr>
          <a:xfrm>
            <a:off x="4591538" y="1843916"/>
            <a:ext cx="4552462" cy="3902023"/>
          </a:xfrm>
          <a:prstGeom prst="rect">
            <a:avLst/>
          </a:prstGeom>
        </p:spPr>
      </p:pic>
      <p:sp>
        <p:nvSpPr>
          <p:cNvPr id="9" name="Rectangle 8"/>
          <p:cNvSpPr/>
          <p:nvPr/>
        </p:nvSpPr>
        <p:spPr>
          <a:xfrm>
            <a:off x="4591538" y="3118676"/>
            <a:ext cx="2588035"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91538" y="3210889"/>
            <a:ext cx="2588035" cy="92908"/>
          </a:xfrm>
          <a:prstGeom prst="rect">
            <a:avLst/>
          </a:pr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7328385" y="5766758"/>
            <a:ext cx="1703585" cy="461665"/>
          </a:xfrm>
          <a:prstGeom prst="rect">
            <a:avLst/>
          </a:prstGeom>
          <a:noFill/>
        </p:spPr>
        <p:txBody>
          <a:bodyPr wrap="square" rtlCol="0">
            <a:spAutoFit/>
          </a:bodyPr>
          <a:lstStyle/>
          <a:p>
            <a:pPr algn="r">
              <a:buNone/>
            </a:pPr>
            <a:r>
              <a:rPr lang="en-US" sz="1200" dirty="0">
                <a:latin typeface="+mn-lt"/>
              </a:rPr>
              <a:t>Michael Friendly (2001) </a:t>
            </a:r>
          </a:p>
          <a:p>
            <a:pPr algn="r">
              <a:buNone/>
            </a:pPr>
            <a:r>
              <a:rPr lang="en-US" sz="1200" dirty="0">
                <a:latin typeface="+mn-lt"/>
              </a:rPr>
              <a:t>[</a:t>
            </a:r>
            <a:r>
              <a:rPr lang="en-US" sz="1200" dirty="0">
                <a:latin typeface="+mn-lt"/>
                <a:hlinkClick r:id="rId5"/>
              </a:rPr>
              <a:t>CC-BY-NC 3.0</a:t>
            </a:r>
            <a:r>
              <a:rPr lang="en-US" sz="1200" dirty="0">
                <a:latin typeface="+mn-lt"/>
              </a:rPr>
              <a:t>]</a:t>
            </a:r>
          </a:p>
        </p:txBody>
      </p:sp>
    </p:spTree>
    <p:extLst>
      <p:ext uri="{BB962C8B-B14F-4D97-AF65-F5344CB8AC3E}">
        <p14:creationId xmlns:p14="http://schemas.microsoft.com/office/powerpoint/2010/main" val="3836000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comparisons easy</a:t>
            </a:r>
          </a:p>
        </p:txBody>
      </p:sp>
      <p:sp>
        <p:nvSpPr>
          <p:cNvPr id="3" name="Content Placeholder 2"/>
          <p:cNvSpPr>
            <a:spLocks noGrp="1"/>
          </p:cNvSpPr>
          <p:nvPr>
            <p:ph idx="1"/>
          </p:nvPr>
        </p:nvSpPr>
        <p:spPr>
          <a:xfrm>
            <a:off x="457200" y="1358900"/>
            <a:ext cx="4116101" cy="4767263"/>
          </a:xfrm>
        </p:spPr>
        <p:txBody>
          <a:bodyPr>
            <a:normAutofit fontScale="92500" lnSpcReduction="10000"/>
          </a:bodyPr>
          <a:lstStyle/>
          <a:p>
            <a:pPr marL="0" indent="0">
              <a:buNone/>
            </a:pPr>
            <a:r>
              <a:rPr lang="en-US" dirty="0" err="1"/>
              <a:t>Colour</a:t>
            </a:r>
            <a:r>
              <a:rPr lang="en-US" dirty="0"/>
              <a:t> resources</a:t>
            </a:r>
          </a:p>
          <a:p>
            <a:r>
              <a:rPr lang="en-US" dirty="0" err="1"/>
              <a:t>ColorBrewer</a:t>
            </a:r>
            <a:r>
              <a:rPr lang="en-US" dirty="0"/>
              <a:t> 2.0 – helps you create </a:t>
            </a:r>
            <a:r>
              <a:rPr lang="en-US" dirty="0" err="1"/>
              <a:t>colour</a:t>
            </a:r>
            <a:r>
              <a:rPr lang="en-US" dirty="0"/>
              <a:t> palettes and notes whether they are </a:t>
            </a:r>
            <a:r>
              <a:rPr lang="en-US" dirty="0" err="1"/>
              <a:t>colour-blind</a:t>
            </a:r>
            <a:r>
              <a:rPr lang="en-US" dirty="0"/>
              <a:t>, print and photocopy friendly</a:t>
            </a:r>
            <a:br>
              <a:rPr lang="en-US" dirty="0"/>
            </a:br>
            <a:r>
              <a:rPr lang="en-US" dirty="0">
                <a:hlinkClick r:id="rId3"/>
              </a:rPr>
              <a:t>colorbrewer2.org</a:t>
            </a:r>
            <a:br>
              <a:rPr lang="en-US" dirty="0"/>
            </a:br>
            <a:endParaRPr lang="en-US" dirty="0"/>
          </a:p>
          <a:p>
            <a:r>
              <a:rPr lang="en-US" dirty="0"/>
              <a:t>Color Oracle – a </a:t>
            </a:r>
            <a:r>
              <a:rPr lang="en-US" dirty="0" err="1"/>
              <a:t>colour-blindness</a:t>
            </a:r>
            <a:r>
              <a:rPr lang="en-US" dirty="0"/>
              <a:t> simulator that applies a filter to your screen to demonstrate how it would be perceived by people with several types of </a:t>
            </a:r>
            <a:r>
              <a:rPr lang="en-US" dirty="0" err="1"/>
              <a:t>colour</a:t>
            </a:r>
            <a:r>
              <a:rPr lang="en-US" dirty="0"/>
              <a:t> impaired vision</a:t>
            </a:r>
            <a:br>
              <a:rPr lang="en-US" dirty="0"/>
            </a:br>
            <a:r>
              <a:rPr lang="en-US" dirty="0" err="1">
                <a:hlinkClick r:id="rId4"/>
              </a:rPr>
              <a:t>colororacle.org</a:t>
            </a:r>
            <a:endParaRPr lang="en-US" dirty="0"/>
          </a:p>
        </p:txBody>
      </p:sp>
      <p:grpSp>
        <p:nvGrpSpPr>
          <p:cNvPr id="6" name="Group 5"/>
          <p:cNvGrpSpPr/>
          <p:nvPr/>
        </p:nvGrpSpPr>
        <p:grpSpPr>
          <a:xfrm>
            <a:off x="4839535" y="1176541"/>
            <a:ext cx="4031413" cy="2208508"/>
            <a:chOff x="4883150" y="28575"/>
            <a:chExt cx="4031413" cy="2208508"/>
          </a:xfrm>
        </p:grpSpPr>
        <p:pic>
          <p:nvPicPr>
            <p:cNvPr id="4" name="Picture 3" descr="colorbrewer.png"/>
            <p:cNvPicPr>
              <a:picLocks noChangeAspect="1"/>
            </p:cNvPicPr>
            <p:nvPr/>
          </p:nvPicPr>
          <p:blipFill rotWithShape="1">
            <a:blip r:embed="rId5">
              <a:extLst>
                <a:ext uri="{28A0092B-C50C-407E-A947-70E740481C1C}">
                  <a14:useLocalDpi xmlns:a14="http://schemas.microsoft.com/office/drawing/2010/main" val="0"/>
                </a:ext>
              </a:extLst>
            </a:blip>
            <a:srcRect l="1596" t="637" r="1682" b="66009"/>
            <a:stretch/>
          </p:blipFill>
          <p:spPr>
            <a:xfrm>
              <a:off x="4883150" y="28575"/>
              <a:ext cx="1965325" cy="1498124"/>
            </a:xfrm>
            <a:prstGeom prst="rect">
              <a:avLst/>
            </a:prstGeom>
          </p:spPr>
        </p:pic>
        <p:pic>
          <p:nvPicPr>
            <p:cNvPr id="5" name="Picture 4" descr="colorbrewer.png"/>
            <p:cNvPicPr>
              <a:picLocks noChangeAspect="1"/>
            </p:cNvPicPr>
            <p:nvPr/>
          </p:nvPicPr>
          <p:blipFill rotWithShape="1">
            <a:blip r:embed="rId5">
              <a:extLst>
                <a:ext uri="{28A0092B-C50C-407E-A947-70E740481C1C}">
                  <a14:useLocalDpi xmlns:a14="http://schemas.microsoft.com/office/drawing/2010/main" val="0"/>
                </a:ext>
              </a:extLst>
            </a:blip>
            <a:srcRect l="1131" t="50830"/>
            <a:stretch/>
          </p:blipFill>
          <p:spPr>
            <a:xfrm>
              <a:off x="6905624" y="28575"/>
              <a:ext cx="2008939" cy="2208508"/>
            </a:xfrm>
            <a:prstGeom prst="rect">
              <a:avLst/>
            </a:prstGeom>
          </p:spPr>
        </p:pic>
      </p:grpSp>
      <p:pic>
        <p:nvPicPr>
          <p:cNvPr id="7" name="Picture 6" descr="color_oracle_deuteranopia_simul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8915" y="3866549"/>
            <a:ext cx="4126188" cy="2306933"/>
          </a:xfrm>
          <a:prstGeom prst="rect">
            <a:avLst/>
          </a:prstGeom>
        </p:spPr>
      </p:pic>
      <p:sp>
        <p:nvSpPr>
          <p:cNvPr id="8" name="TextBox 7"/>
          <p:cNvSpPr txBox="1"/>
          <p:nvPr/>
        </p:nvSpPr>
        <p:spPr>
          <a:xfrm>
            <a:off x="4839535" y="801076"/>
            <a:ext cx="3954316" cy="338554"/>
          </a:xfrm>
          <a:prstGeom prst="rect">
            <a:avLst/>
          </a:prstGeom>
          <a:noFill/>
        </p:spPr>
        <p:txBody>
          <a:bodyPr wrap="square" rtlCol="0">
            <a:spAutoFit/>
          </a:bodyPr>
          <a:lstStyle/>
          <a:p>
            <a:r>
              <a:rPr lang="en-US" sz="1600" dirty="0">
                <a:latin typeface="+mn-lt"/>
              </a:rPr>
              <a:t>Picking a </a:t>
            </a:r>
            <a:r>
              <a:rPr lang="en-US" sz="1600" dirty="0" err="1">
                <a:latin typeface="+mn-lt"/>
              </a:rPr>
              <a:t>colour</a:t>
            </a:r>
            <a:r>
              <a:rPr lang="en-US" sz="1600" dirty="0">
                <a:latin typeface="+mn-lt"/>
              </a:rPr>
              <a:t> scale using </a:t>
            </a:r>
            <a:r>
              <a:rPr lang="en-US" sz="1600" dirty="0" err="1">
                <a:latin typeface="+mn-lt"/>
              </a:rPr>
              <a:t>ColorBrewer</a:t>
            </a:r>
            <a:r>
              <a:rPr lang="en-US" sz="1600" dirty="0">
                <a:latin typeface="+mn-lt"/>
              </a:rPr>
              <a:t> 2.0</a:t>
            </a:r>
          </a:p>
        </p:txBody>
      </p:sp>
      <p:sp>
        <p:nvSpPr>
          <p:cNvPr id="9" name="TextBox 8"/>
          <p:cNvSpPr txBox="1"/>
          <p:nvPr/>
        </p:nvSpPr>
        <p:spPr>
          <a:xfrm>
            <a:off x="4839535" y="3610820"/>
            <a:ext cx="3847265" cy="338554"/>
          </a:xfrm>
          <a:prstGeom prst="rect">
            <a:avLst/>
          </a:prstGeom>
          <a:noFill/>
        </p:spPr>
        <p:txBody>
          <a:bodyPr wrap="square" rtlCol="0">
            <a:spAutoFit/>
          </a:bodyPr>
          <a:lstStyle/>
          <a:p>
            <a:r>
              <a:rPr lang="en-US" sz="1600" dirty="0">
                <a:latin typeface="+mn-lt"/>
              </a:rPr>
              <a:t>Simulating </a:t>
            </a:r>
            <a:r>
              <a:rPr lang="en-US" sz="1600" dirty="0" err="1">
                <a:latin typeface="+mn-lt"/>
              </a:rPr>
              <a:t>deuteranopia</a:t>
            </a:r>
            <a:r>
              <a:rPr lang="en-US" sz="1600" dirty="0">
                <a:latin typeface="+mn-lt"/>
              </a:rPr>
              <a:t> with Color Oracle</a:t>
            </a:r>
          </a:p>
        </p:txBody>
      </p:sp>
    </p:spTree>
    <p:extLst>
      <p:ext uri="{BB962C8B-B14F-4D97-AF65-F5344CB8AC3E}">
        <p14:creationId xmlns:p14="http://schemas.microsoft.com/office/powerpoint/2010/main" val="479803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What is data visualisation?</a:t>
            </a:r>
          </a:p>
        </p:txBody>
      </p:sp>
      <p:grpSp>
        <p:nvGrpSpPr>
          <p:cNvPr id="115" name="Group 114"/>
          <p:cNvGrpSpPr/>
          <p:nvPr/>
        </p:nvGrpSpPr>
        <p:grpSpPr>
          <a:xfrm>
            <a:off x="303389" y="1268335"/>
            <a:ext cx="2808787" cy="1938404"/>
            <a:chOff x="457200" y="2533843"/>
            <a:chExt cx="2135768" cy="1473939"/>
          </a:xfrm>
        </p:grpSpPr>
        <p:cxnSp>
          <p:nvCxnSpPr>
            <p:cNvPr id="116" name="Straight Connector 115"/>
            <p:cNvCxnSpPr/>
            <p:nvPr/>
          </p:nvCxnSpPr>
          <p:spPr>
            <a:xfrm>
              <a:off x="590144" y="2533843"/>
              <a:ext cx="0" cy="13612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90144" y="3895069"/>
              <a:ext cx="20028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V="1">
              <a:off x="702857" y="3010705"/>
              <a:ext cx="416171" cy="606483"/>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1119028" y="3010705"/>
              <a:ext cx="312128" cy="268777"/>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1431157" y="2620544"/>
              <a:ext cx="598246" cy="658938"/>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2029403" y="2620544"/>
              <a:ext cx="494203" cy="78032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1002703"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1421764"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1840826"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259887"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H="1">
              <a:off x="457200" y="3624842"/>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457200" y="3337039"/>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a:off x="457200" y="3049236"/>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457200" y="2761434"/>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a:off x="3936239" y="3740404"/>
            <a:ext cx="1271522" cy="1799204"/>
            <a:chOff x="5751514" y="2049245"/>
            <a:chExt cx="2935286" cy="4153430"/>
          </a:xfrm>
        </p:grpSpPr>
        <p:sp>
          <p:nvSpPr>
            <p:cNvPr id="6" name="Rectangle 5"/>
            <p:cNvSpPr>
              <a:spLocks noChangeAspect="1"/>
            </p:cNvSpPr>
            <p:nvPr/>
          </p:nvSpPr>
          <p:spPr>
            <a:xfrm>
              <a:off x="5751514" y="2049245"/>
              <a:ext cx="2935286" cy="4153430"/>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5914293" y="2317267"/>
              <a:ext cx="2617112"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40" name="Group 139"/>
            <p:cNvGrpSpPr/>
            <p:nvPr/>
          </p:nvGrpSpPr>
          <p:grpSpPr>
            <a:xfrm>
              <a:off x="5940128" y="3415529"/>
              <a:ext cx="1198579" cy="194467"/>
              <a:chOff x="5940128" y="3466164"/>
              <a:chExt cx="1198579" cy="194467"/>
            </a:xfrm>
          </p:grpSpPr>
          <p:cxnSp>
            <p:nvCxnSpPr>
              <p:cNvPr id="8" name="Straight Connector 7"/>
              <p:cNvCxnSpPr/>
              <p:nvPr/>
            </p:nvCxnSpPr>
            <p:spPr>
              <a:xfrm>
                <a:off x="5940128" y="34661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940128" y="356339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940128" y="366063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p:nvGrpSpPr>
          <p:grpSpPr>
            <a:xfrm>
              <a:off x="5940128" y="3858121"/>
              <a:ext cx="1198579" cy="1087645"/>
              <a:chOff x="5940128" y="3876234"/>
              <a:chExt cx="1198579" cy="1087645"/>
            </a:xfrm>
          </p:grpSpPr>
          <p:cxnSp>
            <p:nvCxnSpPr>
              <p:cNvPr id="11" name="Straight Connector 10"/>
              <p:cNvCxnSpPr/>
              <p:nvPr/>
            </p:nvCxnSpPr>
            <p:spPr>
              <a:xfrm>
                <a:off x="5940128" y="387623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940128" y="397511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940128" y="407398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940128" y="417286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940128" y="427174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5940128" y="437061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940128" y="446949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940128" y="456837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40128" y="466725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940128" y="476612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5940128" y="486500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940128" y="496387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2" name="Group 141"/>
            <p:cNvGrpSpPr/>
            <p:nvPr/>
          </p:nvGrpSpPr>
          <p:grpSpPr>
            <a:xfrm>
              <a:off x="5941469" y="5193890"/>
              <a:ext cx="1198579" cy="791016"/>
              <a:chOff x="5941469" y="5193890"/>
              <a:chExt cx="1198579" cy="791016"/>
            </a:xfrm>
          </p:grpSpPr>
          <p:cxnSp>
            <p:nvCxnSpPr>
              <p:cNvPr id="23" name="Straight Connector 22"/>
              <p:cNvCxnSpPr/>
              <p:nvPr/>
            </p:nvCxnSpPr>
            <p:spPr>
              <a:xfrm>
                <a:off x="5941469" y="519389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941469" y="529276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941469" y="539164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941469" y="549052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941469" y="558939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941469" y="568827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941469" y="578715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941469" y="588602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941469" y="598490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3" name="Group 142"/>
            <p:cNvGrpSpPr/>
            <p:nvPr/>
          </p:nvGrpSpPr>
          <p:grpSpPr>
            <a:xfrm>
              <a:off x="7332826" y="2574142"/>
              <a:ext cx="1198579" cy="1581457"/>
              <a:chOff x="7332826" y="2574142"/>
              <a:chExt cx="1198579" cy="1581457"/>
            </a:xfrm>
          </p:grpSpPr>
          <p:cxnSp>
            <p:nvCxnSpPr>
              <p:cNvPr id="32" name="Straight Connector 31"/>
              <p:cNvCxnSpPr/>
              <p:nvPr/>
            </p:nvCxnSpPr>
            <p:spPr>
              <a:xfrm>
                <a:off x="7332826" y="257414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332826" y="267301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332826" y="277189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332826" y="287077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332826" y="296965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7332826" y="306852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7332826" y="316740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332826" y="326628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332826" y="336515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7332826" y="346403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7332826" y="356291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7332826" y="36617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332826" y="376009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7332826" y="385896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7332826" y="395784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7332826" y="405672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332826" y="415559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4" name="Group 143"/>
            <p:cNvGrpSpPr/>
            <p:nvPr/>
          </p:nvGrpSpPr>
          <p:grpSpPr>
            <a:xfrm>
              <a:off x="7332826" y="4383178"/>
              <a:ext cx="1198579" cy="789544"/>
              <a:chOff x="7332826" y="4383178"/>
              <a:chExt cx="1198579" cy="789544"/>
            </a:xfrm>
          </p:grpSpPr>
          <p:cxnSp>
            <p:nvCxnSpPr>
              <p:cNvPr id="49" name="Straight Connector 48"/>
              <p:cNvCxnSpPr/>
              <p:nvPr/>
            </p:nvCxnSpPr>
            <p:spPr>
              <a:xfrm>
                <a:off x="7332826" y="438317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7332826" y="448205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7332826" y="458093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7332826" y="467980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7332826" y="477868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7332826" y="487756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7332826" y="497643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7332826" y="507384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7332826" y="517272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5" name="Group 144"/>
            <p:cNvGrpSpPr/>
            <p:nvPr/>
          </p:nvGrpSpPr>
          <p:grpSpPr>
            <a:xfrm>
              <a:off x="7332826" y="5392285"/>
              <a:ext cx="1198579" cy="593262"/>
              <a:chOff x="7332826" y="5392285"/>
              <a:chExt cx="1198579" cy="593262"/>
            </a:xfrm>
          </p:grpSpPr>
          <p:cxnSp>
            <p:nvCxnSpPr>
              <p:cNvPr id="58" name="Straight Connector 57"/>
              <p:cNvCxnSpPr/>
              <p:nvPr/>
            </p:nvCxnSpPr>
            <p:spPr>
              <a:xfrm>
                <a:off x="7332826" y="539228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7332826" y="5491162"/>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7332826" y="5590039"/>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7332826" y="5688916"/>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7332826" y="5787793"/>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7332826" y="588667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7332826" y="598554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9" name="Group 138"/>
            <p:cNvGrpSpPr/>
            <p:nvPr/>
          </p:nvGrpSpPr>
          <p:grpSpPr>
            <a:xfrm>
              <a:off x="5940128" y="2575614"/>
              <a:ext cx="1198579" cy="591790"/>
              <a:chOff x="5940128" y="2649274"/>
              <a:chExt cx="1198579" cy="591790"/>
            </a:xfrm>
          </p:grpSpPr>
          <p:cxnSp>
            <p:nvCxnSpPr>
              <p:cNvPr id="132" name="Straight Connector 131"/>
              <p:cNvCxnSpPr/>
              <p:nvPr/>
            </p:nvCxnSpPr>
            <p:spPr>
              <a:xfrm>
                <a:off x="5940128" y="264927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940128" y="2748151"/>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940128" y="2847028"/>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940128" y="2945905"/>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940128" y="3044780"/>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940128" y="3142187"/>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5940128" y="3241064"/>
                <a:ext cx="1198579" cy="0"/>
              </a:xfrm>
              <a:prstGeom prst="line">
                <a:avLst/>
              </a:prstGeom>
              <a:ln w="76200"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pic>
        <p:nvPicPr>
          <p:cNvPr id="147" name="Picture 146" descr="example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0999" y="2227448"/>
            <a:ext cx="1502003" cy="1242595"/>
          </a:xfrm>
          <a:prstGeom prst="rect">
            <a:avLst/>
          </a:prstGeom>
        </p:spPr>
      </p:pic>
      <p:pic>
        <p:nvPicPr>
          <p:cNvPr id="148" name="Picture 147"/>
          <p:cNvPicPr>
            <a:picLocks noChangeAspect="1"/>
          </p:cNvPicPr>
          <p:nvPr/>
        </p:nvPicPr>
        <p:blipFill>
          <a:blip r:embed="rId4"/>
          <a:stretch>
            <a:fillRect/>
          </a:stretch>
        </p:blipFill>
        <p:spPr>
          <a:xfrm>
            <a:off x="6314675" y="1108732"/>
            <a:ext cx="2372125" cy="2257610"/>
          </a:xfrm>
          <a:prstGeom prst="rect">
            <a:avLst/>
          </a:prstGeom>
        </p:spPr>
      </p:pic>
      <p:pic>
        <p:nvPicPr>
          <p:cNvPr id="149" name="Picture 148" descr="wordcloud.png"/>
          <p:cNvPicPr>
            <a:picLocks noChangeAspect="1"/>
          </p:cNvPicPr>
          <p:nvPr/>
        </p:nvPicPr>
        <p:blipFill rotWithShape="1">
          <a:blip r:embed="rId5">
            <a:extLst>
              <a:ext uri="{28A0092B-C50C-407E-A947-70E740481C1C}">
                <a14:useLocalDpi xmlns:a14="http://schemas.microsoft.com/office/drawing/2010/main" val="0"/>
              </a:ext>
            </a:extLst>
          </a:blip>
          <a:srcRect l="16296" t="8196" r="16483" b="13966"/>
          <a:stretch/>
        </p:blipFill>
        <p:spPr>
          <a:xfrm>
            <a:off x="303389" y="4117750"/>
            <a:ext cx="2674542" cy="2322704"/>
          </a:xfrm>
          <a:prstGeom prst="rect">
            <a:avLst/>
          </a:prstGeom>
        </p:spPr>
      </p:pic>
      <p:pic>
        <p:nvPicPr>
          <p:cNvPr id="151" name="Picture 150" descr="word_tree_exampl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4292" y="4054083"/>
            <a:ext cx="2852508" cy="2386371"/>
          </a:xfrm>
          <a:prstGeom prst="rect">
            <a:avLst/>
          </a:prstGeom>
        </p:spPr>
      </p:pic>
      <p:grpSp>
        <p:nvGrpSpPr>
          <p:cNvPr id="3" name="Group 2"/>
          <p:cNvGrpSpPr/>
          <p:nvPr/>
        </p:nvGrpSpPr>
        <p:grpSpPr>
          <a:xfrm>
            <a:off x="3052911" y="2580135"/>
            <a:ext cx="3038179" cy="2416671"/>
            <a:chOff x="3064929" y="2580135"/>
            <a:chExt cx="3038179" cy="2416671"/>
          </a:xfrm>
        </p:grpSpPr>
        <p:sp>
          <p:nvSpPr>
            <p:cNvPr id="154" name="Right Arrow 153"/>
            <p:cNvSpPr/>
            <p:nvPr/>
          </p:nvSpPr>
          <p:spPr>
            <a:xfrm>
              <a:off x="5450592" y="25801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5" name="Right Arrow 154"/>
            <p:cNvSpPr/>
            <p:nvPr/>
          </p:nvSpPr>
          <p:spPr>
            <a:xfrm flipH="1" flipV="1">
              <a:off x="3064929" y="46740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7" name="Right Arrow 156"/>
            <p:cNvSpPr/>
            <p:nvPr/>
          </p:nvSpPr>
          <p:spPr>
            <a:xfrm>
              <a:off x="5450592" y="46740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8" name="Right Arrow 157"/>
            <p:cNvSpPr/>
            <p:nvPr/>
          </p:nvSpPr>
          <p:spPr>
            <a:xfrm flipH="1">
              <a:off x="3064929" y="2580135"/>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101" name="TextBox 100"/>
          <p:cNvSpPr txBox="1"/>
          <p:nvPr/>
        </p:nvSpPr>
        <p:spPr>
          <a:xfrm>
            <a:off x="6343966" y="3366342"/>
            <a:ext cx="2342834" cy="400110"/>
          </a:xfrm>
          <a:prstGeom prst="rect">
            <a:avLst/>
          </a:prstGeom>
          <a:noFill/>
        </p:spPr>
        <p:txBody>
          <a:bodyPr wrap="none" rtlCol="0">
            <a:spAutoFit/>
          </a:bodyPr>
          <a:lstStyle/>
          <a:p>
            <a:pPr algn="r"/>
            <a:r>
              <a:rPr lang="en-US" sz="1000" dirty="0">
                <a:latin typeface="+mn-lt"/>
              </a:rPr>
              <a:t>Maloney et al. (2011)</a:t>
            </a:r>
          </a:p>
          <a:p>
            <a:pPr algn="r"/>
            <a:r>
              <a:rPr lang="hr-HR" sz="1000" dirty="0">
                <a:latin typeface="+mn-lt"/>
                <a:hlinkClick r:id="rId7"/>
              </a:rPr>
              <a:t>doi:10.1111/j.1525-1314.2011.00934.x </a:t>
            </a:r>
            <a:endParaRPr lang="hr-HR" sz="1000" dirty="0">
              <a:latin typeface="+mn-lt"/>
            </a:endParaRPr>
          </a:p>
        </p:txBody>
      </p:sp>
    </p:spTree>
    <p:extLst>
      <p:ext uri="{BB962C8B-B14F-4D97-AF65-F5344CB8AC3E}">
        <p14:creationId xmlns:p14="http://schemas.microsoft.com/office/powerpoint/2010/main" val="272413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5" name="TextBox 4"/>
          <p:cNvSpPr txBox="1"/>
          <p:nvPr/>
        </p:nvSpPr>
        <p:spPr>
          <a:xfrm>
            <a:off x="5992250" y="6195563"/>
            <a:ext cx="1586706" cy="461665"/>
          </a:xfrm>
          <a:prstGeom prst="rect">
            <a:avLst/>
          </a:prstGeom>
          <a:noFill/>
        </p:spPr>
        <p:txBody>
          <a:bodyPr wrap="square" rtlCol="0">
            <a:spAutoFit/>
          </a:bodyPr>
          <a:lstStyle/>
          <a:p>
            <a:pPr algn="r"/>
            <a:r>
              <a:rPr lang="en-US" sz="1200" dirty="0">
                <a:latin typeface="+mn-lt"/>
              </a:rPr>
              <a:t>Evergreen &amp; </a:t>
            </a:r>
            <a:r>
              <a:rPr lang="en-US" sz="1200" dirty="0" err="1">
                <a:latin typeface="+mn-lt"/>
              </a:rPr>
              <a:t>Metzner</a:t>
            </a:r>
            <a:r>
              <a:rPr lang="en-US" sz="1200" dirty="0">
                <a:latin typeface="+mn-lt"/>
              </a:rPr>
              <a:t> (2013)</a:t>
            </a:r>
          </a:p>
        </p:txBody>
      </p:sp>
      <p:pic>
        <p:nvPicPr>
          <p:cNvPr id="6" name="Picture 5" descr="Evergreen&amp;Metzner2013_recoloured_fig5_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739" y="1938279"/>
            <a:ext cx="5742522" cy="4312800"/>
          </a:xfrm>
          <a:prstGeom prst="rect">
            <a:avLst/>
          </a:prstGeom>
        </p:spPr>
      </p:pic>
      <p:sp>
        <p:nvSpPr>
          <p:cNvPr id="3" name="Content Placeholder 2"/>
          <p:cNvSpPr>
            <a:spLocks noGrp="1"/>
          </p:cNvSpPr>
          <p:nvPr>
            <p:ph idx="1"/>
          </p:nvPr>
        </p:nvSpPr>
        <p:spPr>
          <a:xfrm>
            <a:off x="457200" y="1104890"/>
            <a:ext cx="8229600" cy="4767263"/>
          </a:xfrm>
        </p:spPr>
        <p:txBody>
          <a:bodyPr/>
          <a:lstStyle/>
          <a:p>
            <a:pPr marL="0" indent="0">
              <a:buNone/>
            </a:pPr>
            <a:r>
              <a:rPr lang="en-US" dirty="0"/>
              <a:t>Consider your use of </a:t>
            </a:r>
            <a:r>
              <a:rPr lang="en-US" dirty="0" err="1"/>
              <a:t>colour</a:t>
            </a:r>
            <a:r>
              <a:rPr lang="en-US" dirty="0"/>
              <a:t>:</a:t>
            </a:r>
          </a:p>
          <a:p>
            <a:r>
              <a:rPr lang="en-US" dirty="0"/>
              <a:t>Pre-existing </a:t>
            </a:r>
            <a:r>
              <a:rPr lang="en-US" dirty="0" err="1"/>
              <a:t>colour</a:t>
            </a:r>
            <a:r>
              <a:rPr lang="en-US" dirty="0"/>
              <a:t> associations</a:t>
            </a:r>
          </a:p>
        </p:txBody>
      </p:sp>
    </p:spTree>
    <p:extLst>
      <p:ext uri="{BB962C8B-B14F-4D97-AF65-F5344CB8AC3E}">
        <p14:creationId xmlns:p14="http://schemas.microsoft.com/office/powerpoint/2010/main" val="1058418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5" name="TextBox 4"/>
          <p:cNvSpPr txBox="1"/>
          <p:nvPr/>
        </p:nvSpPr>
        <p:spPr>
          <a:xfrm>
            <a:off x="5537928" y="6195563"/>
            <a:ext cx="2041028" cy="461665"/>
          </a:xfrm>
          <a:prstGeom prst="rect">
            <a:avLst/>
          </a:prstGeom>
          <a:noFill/>
        </p:spPr>
        <p:txBody>
          <a:bodyPr wrap="square" rtlCol="0">
            <a:spAutoFit/>
          </a:bodyPr>
          <a:lstStyle/>
          <a:p>
            <a:pPr algn="r"/>
            <a:r>
              <a:rPr lang="en-US" sz="1200" dirty="0" err="1">
                <a:latin typeface="+mn-lt"/>
              </a:rPr>
              <a:t>Recoloured</a:t>
            </a:r>
            <a:r>
              <a:rPr lang="en-US" sz="1200" dirty="0">
                <a:latin typeface="+mn-lt"/>
              </a:rPr>
              <a:t> from</a:t>
            </a:r>
          </a:p>
          <a:p>
            <a:pPr algn="r"/>
            <a:r>
              <a:rPr lang="en-US" sz="1200" dirty="0">
                <a:latin typeface="+mn-lt"/>
              </a:rPr>
              <a:t>Evergreen &amp; </a:t>
            </a:r>
            <a:r>
              <a:rPr lang="en-US" sz="1200" dirty="0" err="1">
                <a:latin typeface="+mn-lt"/>
              </a:rPr>
              <a:t>Metzner</a:t>
            </a:r>
            <a:r>
              <a:rPr lang="en-US" sz="1200" dirty="0">
                <a:latin typeface="+mn-lt"/>
              </a:rPr>
              <a:t> (2013)</a:t>
            </a:r>
          </a:p>
        </p:txBody>
      </p:sp>
      <p:pic>
        <p:nvPicPr>
          <p:cNvPr id="4" name="Picture 3" descr="Evergreen&amp;Metzner2013_newcolours_fig5_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215" y="1938279"/>
            <a:ext cx="5740046" cy="4310940"/>
          </a:xfrm>
          <a:prstGeom prst="rect">
            <a:avLst/>
          </a:prstGeom>
        </p:spPr>
      </p:pic>
      <p:sp>
        <p:nvSpPr>
          <p:cNvPr id="8" name="Content Placeholder 2"/>
          <p:cNvSpPr txBox="1">
            <a:spLocks/>
          </p:cNvSpPr>
          <p:nvPr/>
        </p:nvSpPr>
        <p:spPr>
          <a:xfrm>
            <a:off x="457200" y="1104890"/>
            <a:ext cx="8229600" cy="4767263"/>
          </a:xfrm>
          <a:prstGeom prst="rect">
            <a:avLst/>
          </a:prstGeom>
        </p:spPr>
        <p:txBody>
          <a:bodyPr vert="horz" lIns="91440" tIns="45720" rIns="91440" bIns="45720" rtlCol="0">
            <a:norm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Lucida Grande" charset="0"/>
              <a:buNone/>
            </a:pPr>
            <a:r>
              <a:rPr lang="en-US"/>
              <a:t>Consider your use of colour:</a:t>
            </a:r>
          </a:p>
          <a:p>
            <a:r>
              <a:rPr lang="en-US"/>
              <a:t>Pre-existing colour associations</a:t>
            </a:r>
            <a:endParaRPr lang="en-US" dirty="0"/>
          </a:p>
        </p:txBody>
      </p:sp>
    </p:spTree>
    <p:extLst>
      <p:ext uri="{BB962C8B-B14F-4D97-AF65-F5344CB8AC3E}">
        <p14:creationId xmlns:p14="http://schemas.microsoft.com/office/powerpoint/2010/main" val="3229365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Avoid misleading presentation</a:t>
            </a:r>
          </a:p>
        </p:txBody>
      </p:sp>
      <p:sp>
        <p:nvSpPr>
          <p:cNvPr id="3" name="Content Placeholder 2"/>
          <p:cNvSpPr>
            <a:spLocks noGrp="1"/>
          </p:cNvSpPr>
          <p:nvPr>
            <p:ph idx="1"/>
          </p:nvPr>
        </p:nvSpPr>
        <p:spPr>
          <a:xfrm>
            <a:off x="457200" y="1104890"/>
            <a:ext cx="8229600" cy="4767263"/>
          </a:xfrm>
        </p:spPr>
        <p:txBody>
          <a:bodyPr/>
          <a:lstStyle/>
          <a:p>
            <a:pPr marL="0" indent="0">
              <a:buNone/>
            </a:pPr>
            <a:r>
              <a:rPr lang="en-AU" dirty="0"/>
              <a:t>Consider your use of colour:</a:t>
            </a:r>
          </a:p>
          <a:p>
            <a:r>
              <a:rPr lang="en-AU" dirty="0"/>
              <a:t>Does it imply nominal or sequential data?</a:t>
            </a:r>
          </a:p>
        </p:txBody>
      </p:sp>
      <p:pic>
        <p:nvPicPr>
          <p:cNvPr id="4" name="Picture 3" descr="totalprecip-monthly2016-05-00_sequential_colou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801" y="2008257"/>
            <a:ext cx="3913670" cy="2840567"/>
          </a:xfrm>
          <a:prstGeom prst="rect">
            <a:avLst/>
          </a:prstGeom>
        </p:spPr>
      </p:pic>
      <p:pic>
        <p:nvPicPr>
          <p:cNvPr id="5" name="Picture 4"/>
          <p:cNvPicPr>
            <a:picLocks noChangeAspect="1"/>
          </p:cNvPicPr>
          <p:nvPr/>
        </p:nvPicPr>
        <p:blipFill>
          <a:blip r:embed="rId4"/>
          <a:stretch>
            <a:fillRect/>
          </a:stretch>
        </p:blipFill>
        <p:spPr>
          <a:xfrm>
            <a:off x="256070" y="2008257"/>
            <a:ext cx="4413301" cy="2472266"/>
          </a:xfrm>
          <a:prstGeom prst="rect">
            <a:avLst/>
          </a:prstGeom>
        </p:spPr>
      </p:pic>
      <p:sp>
        <p:nvSpPr>
          <p:cNvPr id="6" name="TextBox 5"/>
          <p:cNvSpPr txBox="1"/>
          <p:nvPr/>
        </p:nvSpPr>
        <p:spPr>
          <a:xfrm>
            <a:off x="630277" y="4980225"/>
            <a:ext cx="3664886" cy="1323439"/>
          </a:xfrm>
          <a:prstGeom prst="rect">
            <a:avLst/>
          </a:prstGeom>
          <a:noFill/>
        </p:spPr>
        <p:txBody>
          <a:bodyPr wrap="square" rtlCol="0">
            <a:spAutoFit/>
          </a:bodyPr>
          <a:lstStyle/>
          <a:p>
            <a:r>
              <a:rPr lang="en-US" sz="2000" dirty="0">
                <a:latin typeface="+mn-lt"/>
              </a:rPr>
              <a:t>Nominal</a:t>
            </a:r>
          </a:p>
          <a:p>
            <a:pPr marL="285750" indent="-285750">
              <a:buFont typeface="Lucida Grande"/>
              <a:buChar char="-"/>
            </a:pPr>
            <a:r>
              <a:rPr lang="en-US" sz="2000" dirty="0">
                <a:latin typeface="+mn-lt"/>
              </a:rPr>
              <a:t>Unordered</a:t>
            </a:r>
          </a:p>
          <a:p>
            <a:pPr marL="285750" indent="-285750">
              <a:buFont typeface="Lucida Grande"/>
              <a:buChar char="-"/>
            </a:pPr>
            <a:r>
              <a:rPr lang="en-US" sz="2000" dirty="0">
                <a:latin typeface="+mn-lt"/>
              </a:rPr>
              <a:t>Represented by different, distinct </a:t>
            </a:r>
            <a:r>
              <a:rPr lang="en-US" sz="2000" dirty="0" err="1">
                <a:latin typeface="+mn-lt"/>
              </a:rPr>
              <a:t>colours</a:t>
            </a:r>
            <a:endParaRPr lang="en-US" sz="2000" dirty="0">
              <a:latin typeface="+mn-lt"/>
            </a:endParaRPr>
          </a:p>
        </p:txBody>
      </p:sp>
      <p:sp>
        <p:nvSpPr>
          <p:cNvPr id="7" name="TextBox 6"/>
          <p:cNvSpPr txBox="1"/>
          <p:nvPr/>
        </p:nvSpPr>
        <p:spPr>
          <a:xfrm>
            <a:off x="5128193" y="4980225"/>
            <a:ext cx="3664886" cy="1323439"/>
          </a:xfrm>
          <a:prstGeom prst="rect">
            <a:avLst/>
          </a:prstGeom>
          <a:noFill/>
        </p:spPr>
        <p:txBody>
          <a:bodyPr wrap="square" rtlCol="0">
            <a:spAutoFit/>
          </a:bodyPr>
          <a:lstStyle/>
          <a:p>
            <a:r>
              <a:rPr lang="en-US" sz="2000" dirty="0">
                <a:latin typeface="+mn-lt"/>
              </a:rPr>
              <a:t>Sequential</a:t>
            </a:r>
          </a:p>
          <a:p>
            <a:pPr marL="285750" indent="-285750">
              <a:buFont typeface="Lucida Grande"/>
              <a:buChar char="-"/>
            </a:pPr>
            <a:r>
              <a:rPr lang="en-US" sz="2000" dirty="0">
                <a:latin typeface="+mn-lt"/>
              </a:rPr>
              <a:t>Ordered</a:t>
            </a:r>
          </a:p>
          <a:p>
            <a:pPr marL="285750" indent="-285750">
              <a:buFont typeface="Lucida Grande"/>
              <a:buChar char="-"/>
            </a:pPr>
            <a:r>
              <a:rPr lang="en-US" sz="2000" dirty="0">
                <a:latin typeface="+mn-lt"/>
              </a:rPr>
              <a:t>Represent by a gradient, generally in hue or intensity</a:t>
            </a:r>
          </a:p>
        </p:txBody>
      </p:sp>
      <p:sp>
        <p:nvSpPr>
          <p:cNvPr id="8" name="TextBox 7"/>
          <p:cNvSpPr txBox="1"/>
          <p:nvPr/>
        </p:nvSpPr>
        <p:spPr>
          <a:xfrm>
            <a:off x="7401938" y="4772621"/>
            <a:ext cx="1515533" cy="276999"/>
          </a:xfrm>
          <a:prstGeom prst="rect">
            <a:avLst/>
          </a:prstGeom>
          <a:noFill/>
        </p:spPr>
        <p:txBody>
          <a:bodyPr wrap="square" rtlCol="0">
            <a:spAutoFit/>
          </a:bodyPr>
          <a:lstStyle/>
          <a:p>
            <a:pPr algn="r"/>
            <a:r>
              <a:rPr lang="en-US" sz="1200" dirty="0">
                <a:latin typeface="+mn-lt"/>
              </a:rPr>
              <a:t>NOAA at </a:t>
            </a:r>
            <a:r>
              <a:rPr lang="en-US" sz="1200" dirty="0" err="1">
                <a:latin typeface="+mn-lt"/>
                <a:hlinkClick r:id="rId5"/>
              </a:rPr>
              <a:t>climate.gov</a:t>
            </a:r>
            <a:endParaRPr lang="en-US" sz="1200" dirty="0">
              <a:latin typeface="+mn-lt"/>
            </a:endParaRPr>
          </a:p>
        </p:txBody>
      </p:sp>
      <p:sp>
        <p:nvSpPr>
          <p:cNvPr id="9" name="TextBox 8"/>
          <p:cNvSpPr txBox="1"/>
          <p:nvPr/>
        </p:nvSpPr>
        <p:spPr>
          <a:xfrm>
            <a:off x="3153838" y="4546424"/>
            <a:ext cx="1515533" cy="461665"/>
          </a:xfrm>
          <a:prstGeom prst="rect">
            <a:avLst/>
          </a:prstGeom>
          <a:noFill/>
        </p:spPr>
        <p:txBody>
          <a:bodyPr wrap="square" rtlCol="0">
            <a:spAutoFit/>
          </a:bodyPr>
          <a:lstStyle/>
          <a:p>
            <a:pPr algn="r"/>
            <a:r>
              <a:rPr lang="en-US" sz="1200" dirty="0">
                <a:latin typeface="+mn-lt"/>
              </a:rPr>
              <a:t>US Census Bureau, </a:t>
            </a:r>
            <a:r>
              <a:rPr lang="en-US" sz="1200" dirty="0">
                <a:latin typeface="+mn-lt"/>
                <a:hlinkClick r:id="rId6"/>
              </a:rPr>
              <a:t>Census 2000</a:t>
            </a:r>
            <a:endParaRPr lang="en-US" sz="1200" dirty="0">
              <a:latin typeface="+mn-lt"/>
            </a:endParaRPr>
          </a:p>
        </p:txBody>
      </p:sp>
    </p:spTree>
    <p:extLst>
      <p:ext uri="{BB962C8B-B14F-4D97-AF65-F5344CB8AC3E}">
        <p14:creationId xmlns:p14="http://schemas.microsoft.com/office/powerpoint/2010/main" val="949141759"/>
      </p:ext>
    </p:extLst>
  </p:cSld>
  <p:clrMapOvr>
    <a:masterClrMapping/>
  </p:clrMapOvr>
  <mc:AlternateContent xmlns:mc="http://schemas.openxmlformats.org/markup-compatibility/2006" xmlns:p14="http://schemas.microsoft.com/office/powerpoint/2010/main">
    <mc:Choice Requires="p14">
      <p:transition spd="slow" p14:dur="2000" advTm="125806"/>
    </mc:Choice>
    <mc:Fallback xmlns="">
      <p:transition xmlns:p14="http://schemas.microsoft.com/office/powerpoint/2010/main" spd="slow" advTm="12580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So, to create an effective data visualisation…</a:t>
            </a:r>
          </a:p>
        </p:txBody>
      </p:sp>
      <p:sp>
        <p:nvSpPr>
          <p:cNvPr id="3" name="Content Placeholder 2"/>
          <p:cNvSpPr>
            <a:spLocks noGrp="1"/>
          </p:cNvSpPr>
          <p:nvPr>
            <p:ph idx="1"/>
          </p:nvPr>
        </p:nvSpPr>
        <p:spPr/>
        <p:txBody>
          <a:bodyPr>
            <a:normAutofit fontScale="92500" lnSpcReduction="20000"/>
          </a:bodyPr>
          <a:lstStyle/>
          <a:p>
            <a:pPr marL="0" indent="0">
              <a:buNone/>
            </a:pPr>
            <a:r>
              <a:rPr lang="en-US" dirty="0"/>
              <a:t>Before you start, consider:</a:t>
            </a:r>
          </a:p>
          <a:p>
            <a:r>
              <a:rPr lang="en-US" dirty="0"/>
              <a:t>Who is it for?</a:t>
            </a:r>
          </a:p>
          <a:p>
            <a:r>
              <a:rPr lang="en-US" dirty="0"/>
              <a:t>How will it be presented?</a:t>
            </a:r>
          </a:p>
          <a:p>
            <a:r>
              <a:rPr lang="en-US" dirty="0"/>
              <a:t>What do you need to say?</a:t>
            </a:r>
          </a:p>
          <a:p>
            <a:endParaRPr lang="en-US" dirty="0"/>
          </a:p>
          <a:p>
            <a:pPr marL="0" indent="0">
              <a:buNone/>
            </a:pPr>
            <a:r>
              <a:rPr lang="en-US" dirty="0"/>
              <a:t>Remember the Principles while making your visualization:</a:t>
            </a:r>
          </a:p>
          <a:p>
            <a:r>
              <a:rPr lang="en-US" dirty="0"/>
              <a:t>Focus on the primary message of the </a:t>
            </a:r>
            <a:r>
              <a:rPr lang="en-US" dirty="0" err="1"/>
              <a:t>visualisation</a:t>
            </a:r>
            <a:endParaRPr lang="en-US" dirty="0"/>
          </a:p>
          <a:p>
            <a:r>
              <a:rPr lang="en-US" dirty="0"/>
              <a:t>Keep it as simple and uncluttered as possible</a:t>
            </a:r>
          </a:p>
          <a:p>
            <a:r>
              <a:rPr lang="en-US" dirty="0"/>
              <a:t>Provide all information necessary to understand the </a:t>
            </a:r>
            <a:r>
              <a:rPr lang="en-US" dirty="0" err="1"/>
              <a:t>visualisation</a:t>
            </a:r>
            <a:endParaRPr lang="en-US" dirty="0"/>
          </a:p>
          <a:p>
            <a:r>
              <a:rPr lang="en-US" dirty="0"/>
              <a:t>Make comparisons easy</a:t>
            </a:r>
          </a:p>
          <a:p>
            <a:r>
              <a:rPr lang="en-US" dirty="0"/>
              <a:t>Avoid any misleading presentation</a:t>
            </a:r>
          </a:p>
          <a:p>
            <a:pPr marL="0" indent="0">
              <a:buNone/>
            </a:pPr>
            <a:endParaRPr lang="en-US" dirty="0"/>
          </a:p>
          <a:p>
            <a:pPr marL="0" indent="0">
              <a:buNone/>
            </a:pPr>
            <a:endParaRPr lang="en-US" dirty="0"/>
          </a:p>
          <a:p>
            <a:pPr marL="0" indent="0">
              <a:buNone/>
            </a:pPr>
            <a:r>
              <a:rPr lang="en-US" dirty="0"/>
              <a:t>Then get a pal to look it over.</a:t>
            </a:r>
          </a:p>
        </p:txBody>
      </p:sp>
    </p:spTree>
    <p:extLst>
      <p:ext uri="{BB962C8B-B14F-4D97-AF65-F5344CB8AC3E}">
        <p14:creationId xmlns:p14="http://schemas.microsoft.com/office/powerpoint/2010/main" val="1205542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Python example!</a:t>
            </a:r>
          </a:p>
        </p:txBody>
      </p:sp>
      <p:sp>
        <p:nvSpPr>
          <p:cNvPr id="3" name="Content Placeholder 2"/>
          <p:cNvSpPr>
            <a:spLocks noGrp="1"/>
          </p:cNvSpPr>
          <p:nvPr>
            <p:ph idx="1"/>
          </p:nvPr>
        </p:nvSpPr>
        <p:spPr>
          <a:xfrm>
            <a:off x="609600" y="1089155"/>
            <a:ext cx="8229600" cy="2831970"/>
          </a:xfrm>
        </p:spPr>
        <p:txBody>
          <a:bodyPr/>
          <a:lstStyle/>
          <a:p>
            <a:r>
              <a:rPr lang="en-AU" dirty="0">
                <a:hlinkClick r:id="rId2"/>
              </a:rPr>
              <a:t>https://github.com/natbutter/SydneyTolls</a:t>
            </a:r>
            <a:endParaRPr lang="en-AU" dirty="0"/>
          </a:p>
          <a:p>
            <a:endParaRPr lang="en-AU" dirty="0"/>
          </a:p>
          <a:p>
            <a:endParaRPr lang="en-AU" dirty="0"/>
          </a:p>
          <a:p>
            <a:endParaRPr lang="en-AU" dirty="0"/>
          </a:p>
        </p:txBody>
      </p:sp>
    </p:spTree>
    <p:extLst>
      <p:ext uri="{BB962C8B-B14F-4D97-AF65-F5344CB8AC3E}">
        <p14:creationId xmlns:p14="http://schemas.microsoft.com/office/powerpoint/2010/main" val="2892816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next?</a:t>
            </a:r>
          </a:p>
        </p:txBody>
      </p:sp>
      <p:sp>
        <p:nvSpPr>
          <p:cNvPr id="3" name="Content Placeholder 2"/>
          <p:cNvSpPr>
            <a:spLocks noGrp="1"/>
          </p:cNvSpPr>
          <p:nvPr>
            <p:ph idx="1"/>
          </p:nvPr>
        </p:nvSpPr>
        <p:spPr/>
        <p:txBody>
          <a:bodyPr>
            <a:normAutofit/>
          </a:bodyPr>
          <a:lstStyle/>
          <a:p>
            <a:pPr marL="0" indent="0">
              <a:buNone/>
            </a:pPr>
            <a:r>
              <a:rPr lang="en-US" dirty="0"/>
              <a:t>University training in specific tools, including Excel, MATLAB, R, Python</a:t>
            </a:r>
          </a:p>
          <a:p>
            <a:pPr marL="0" indent="0">
              <a:buNone/>
            </a:pPr>
            <a:r>
              <a:rPr lang="en-US" dirty="0"/>
              <a:t>Training schedule available at:</a:t>
            </a:r>
          </a:p>
          <a:p>
            <a:pPr marL="0" indent="0">
              <a:buNone/>
            </a:pPr>
            <a:r>
              <a:rPr lang="en-US" dirty="0">
                <a:hlinkClick r:id="rId2"/>
              </a:rPr>
              <a:t>https://informatics.sydney.edu.au/services/training/</a:t>
            </a:r>
            <a:r>
              <a:rPr lang="en-US" dirty="0"/>
              <a:t> </a:t>
            </a:r>
            <a:r>
              <a:rPr lang="en-AU" dirty="0"/>
              <a:t> </a:t>
            </a:r>
            <a:endParaRPr lang="en-US" dirty="0"/>
          </a:p>
          <a:p>
            <a:pPr marL="0" indent="0">
              <a:buNone/>
            </a:pPr>
            <a:endParaRPr lang="en-US" dirty="0"/>
          </a:p>
          <a:p>
            <a:pPr marL="0" indent="0">
              <a:buNone/>
            </a:pPr>
            <a:r>
              <a:rPr lang="en-US" dirty="0">
                <a:hlinkClick r:id="rId3"/>
              </a:rPr>
              <a:t>Hacky Hour</a:t>
            </a:r>
            <a:r>
              <a:rPr lang="en-US" dirty="0"/>
              <a:t> </a:t>
            </a:r>
            <a:r>
              <a:rPr lang="mr-IN" dirty="0"/>
              <a:t>–</a:t>
            </a:r>
            <a:r>
              <a:rPr lang="en-US" dirty="0"/>
              <a:t> A regular drop-in meetup for any questions about data, coding, analyses, </a:t>
            </a:r>
            <a:r>
              <a:rPr lang="en-US" dirty="0" err="1"/>
              <a:t>visualisation</a:t>
            </a:r>
            <a:r>
              <a:rPr lang="en-US" dirty="0"/>
              <a:t>, modelling, and research problems. </a:t>
            </a:r>
          </a:p>
          <a:p>
            <a:pPr marL="0" indent="0">
              <a:buNone/>
            </a:pPr>
            <a:endParaRPr lang="en-US" dirty="0"/>
          </a:p>
        </p:txBody>
      </p:sp>
    </p:spTree>
    <p:extLst>
      <p:ext uri="{BB962C8B-B14F-4D97-AF65-F5344CB8AC3E}">
        <p14:creationId xmlns:p14="http://schemas.microsoft.com/office/powerpoint/2010/main" val="1530417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a:hlinkClick r:id="rId2"/>
              </a:rPr>
              <a:t>The Noun Project</a:t>
            </a:r>
            <a:r>
              <a:rPr lang="en-US" dirty="0"/>
              <a:t> and </a:t>
            </a:r>
            <a:r>
              <a:rPr lang="en-US" dirty="0" err="1">
                <a:hlinkClick r:id="rId3"/>
              </a:rPr>
              <a:t>Flaticon</a:t>
            </a:r>
            <a:endParaRPr lang="en-US" dirty="0"/>
          </a:p>
          <a:p>
            <a:r>
              <a:rPr lang="en-US" dirty="0"/>
              <a:t>Libraries of icons free to use under Creative Commons licences</a:t>
            </a:r>
          </a:p>
          <a:p>
            <a:endParaRPr lang="en-US" dirty="0"/>
          </a:p>
        </p:txBody>
      </p:sp>
      <p:sp>
        <p:nvSpPr>
          <p:cNvPr id="4" name="TextBox 3"/>
          <p:cNvSpPr txBox="1"/>
          <p:nvPr/>
        </p:nvSpPr>
        <p:spPr>
          <a:xfrm>
            <a:off x="2181234" y="5157761"/>
            <a:ext cx="1690066" cy="646331"/>
          </a:xfrm>
          <a:prstGeom prst="rect">
            <a:avLst/>
          </a:prstGeom>
          <a:noFill/>
        </p:spPr>
        <p:txBody>
          <a:bodyPr wrap="square" rtlCol="0">
            <a:spAutoFit/>
          </a:bodyPr>
          <a:lstStyle/>
          <a:p>
            <a:pPr algn="r"/>
            <a:r>
              <a:rPr lang="en-US" sz="1200" dirty="0">
                <a:latin typeface="+mn-lt"/>
                <a:hlinkClick r:id="rId4"/>
              </a:rPr>
              <a:t>Bacteria</a:t>
            </a:r>
            <a:r>
              <a:rPr lang="en-US" sz="1200" dirty="0">
                <a:latin typeface="+mn-lt"/>
              </a:rPr>
              <a:t> by </a:t>
            </a:r>
            <a:r>
              <a:rPr lang="en-US" sz="1200" dirty="0">
                <a:latin typeface="+mn-lt"/>
                <a:hlinkClick r:id="rId5"/>
              </a:rPr>
              <a:t>Adnen Kadri</a:t>
            </a:r>
            <a:r>
              <a:rPr lang="en-US" sz="1200" dirty="0">
                <a:latin typeface="+mn-lt"/>
              </a:rPr>
              <a:t> via the </a:t>
            </a:r>
            <a:r>
              <a:rPr lang="en-US" sz="1200" dirty="0">
                <a:latin typeface="+mn-lt"/>
                <a:hlinkClick r:id="rId2"/>
              </a:rPr>
              <a:t>Noun Project</a:t>
            </a:r>
            <a:r>
              <a:rPr lang="en-US" sz="1200" dirty="0">
                <a:latin typeface="+mn-lt"/>
              </a:rPr>
              <a:t> [</a:t>
            </a:r>
            <a:r>
              <a:rPr lang="en-US" sz="1200" dirty="0">
                <a:latin typeface="+mn-lt"/>
                <a:hlinkClick r:id="rId6"/>
              </a:rPr>
              <a:t>CC-BY 3.0 US</a:t>
            </a:r>
            <a:r>
              <a:rPr lang="en-US" sz="1200" dirty="0">
                <a:latin typeface="+mn-lt"/>
              </a:rPr>
              <a:t>]</a:t>
            </a:r>
          </a:p>
        </p:txBody>
      </p:sp>
      <p:pic>
        <p:nvPicPr>
          <p:cNvPr id="5" name="Picture 4"/>
          <p:cNvPicPr>
            <a:picLocks noChangeAspect="1"/>
          </p:cNvPicPr>
          <p:nvPr/>
        </p:nvPicPr>
        <p:blipFill rotWithShape="1">
          <a:blip r:embed="rId7">
            <a:extLst>
              <a:ext uri="{28A0092B-C50C-407E-A947-70E740481C1C}">
                <a14:useLocalDpi xmlns:a14="http://schemas.microsoft.com/office/drawing/2010/main" val="0"/>
              </a:ext>
            </a:extLst>
          </a:blip>
          <a:srcRect b="13953"/>
          <a:stretch/>
        </p:blipFill>
        <p:spPr>
          <a:xfrm>
            <a:off x="986434" y="2415647"/>
            <a:ext cx="3197705" cy="2751514"/>
          </a:xfrm>
          <a:prstGeom prst="rect">
            <a:avLst/>
          </a:prstGeom>
        </p:spPr>
      </p:pic>
      <p:sp>
        <p:nvSpPr>
          <p:cNvPr id="6" name="TextBox 5"/>
          <p:cNvSpPr txBox="1"/>
          <p:nvPr/>
        </p:nvSpPr>
        <p:spPr>
          <a:xfrm>
            <a:off x="5900707" y="5157762"/>
            <a:ext cx="2010370" cy="646331"/>
          </a:xfrm>
          <a:prstGeom prst="rect">
            <a:avLst/>
          </a:prstGeom>
          <a:noFill/>
        </p:spPr>
        <p:txBody>
          <a:bodyPr wrap="square" rtlCol="0">
            <a:spAutoFit/>
          </a:bodyPr>
          <a:lstStyle/>
          <a:p>
            <a:pPr algn="r"/>
            <a:r>
              <a:rPr lang="en-US" sz="1200" dirty="0">
                <a:latin typeface="+mn-lt"/>
                <a:hlinkClick r:id="rId8" invalidUrl="https://thenounproject.com/search/?q=policy makers&amp;i=501981"/>
              </a:rPr>
              <a:t>family insurance</a:t>
            </a:r>
            <a:r>
              <a:rPr lang="en-US" sz="1200" dirty="0">
                <a:latin typeface="+mn-lt"/>
              </a:rPr>
              <a:t> by </a:t>
            </a:r>
            <a:r>
              <a:rPr lang="en-US" sz="1200" dirty="0">
                <a:latin typeface="+mn-lt"/>
                <a:hlinkClick r:id="rId9"/>
              </a:rPr>
              <a:t>H Alberto Gongora</a:t>
            </a:r>
            <a:r>
              <a:rPr lang="en-US" sz="1200" dirty="0">
                <a:latin typeface="+mn-lt"/>
              </a:rPr>
              <a:t> via the </a:t>
            </a:r>
            <a:r>
              <a:rPr lang="en-US" sz="1200" dirty="0">
                <a:latin typeface="+mn-lt"/>
                <a:hlinkClick r:id="rId2"/>
              </a:rPr>
              <a:t>Noun Project</a:t>
            </a:r>
            <a:r>
              <a:rPr lang="en-US" sz="1200" dirty="0">
                <a:latin typeface="+mn-lt"/>
              </a:rPr>
              <a:t> [</a:t>
            </a:r>
            <a:r>
              <a:rPr lang="en-US" sz="1200" dirty="0">
                <a:latin typeface="+mn-lt"/>
                <a:hlinkClick r:id="rId10"/>
              </a:rPr>
              <a:t>CC-BY 3.0</a:t>
            </a:r>
            <a:r>
              <a:rPr lang="en-US" sz="1200" dirty="0">
                <a:latin typeface="+mn-lt"/>
              </a:rPr>
              <a:t>]</a:t>
            </a:r>
          </a:p>
        </p:txBody>
      </p:sp>
      <p:pic>
        <p:nvPicPr>
          <p:cNvPr id="7" name="Picture 6"/>
          <p:cNvPicPr>
            <a:picLocks noChangeAspect="1"/>
          </p:cNvPicPr>
          <p:nvPr/>
        </p:nvPicPr>
        <p:blipFill rotWithShape="1">
          <a:blip r:embed="rId11">
            <a:extLst>
              <a:ext uri="{28A0092B-C50C-407E-A947-70E740481C1C}">
                <a14:useLocalDpi xmlns:a14="http://schemas.microsoft.com/office/drawing/2010/main" val="0"/>
              </a:ext>
            </a:extLst>
          </a:blip>
          <a:srcRect b="19583"/>
          <a:stretch/>
        </p:blipFill>
        <p:spPr>
          <a:xfrm>
            <a:off x="4713372" y="2317900"/>
            <a:ext cx="3543122" cy="2849261"/>
          </a:xfrm>
          <a:prstGeom prst="rect">
            <a:avLst/>
          </a:prstGeom>
        </p:spPr>
      </p:pic>
    </p:spTree>
    <p:extLst>
      <p:ext uri="{BB962C8B-B14F-4D97-AF65-F5344CB8AC3E}">
        <p14:creationId xmlns:p14="http://schemas.microsoft.com/office/powerpoint/2010/main" val="2116710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a:hlinkClick r:id="rId2"/>
              </a:rPr>
              <a:t>Canva</a:t>
            </a:r>
            <a:endParaRPr lang="en-US" dirty="0"/>
          </a:p>
          <a:p>
            <a:r>
              <a:rPr lang="en-US" dirty="0"/>
              <a:t>Browser-based graphic design tool</a:t>
            </a:r>
          </a:p>
          <a:p>
            <a:r>
              <a:rPr lang="en-US" dirty="0"/>
              <a:t>Includes a drag-and-drop infographic maker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849" y="2652838"/>
            <a:ext cx="7352304" cy="3571750"/>
          </a:xfrm>
          <a:prstGeom prst="rect">
            <a:avLst/>
          </a:prstGeom>
        </p:spPr>
      </p:pic>
    </p:spTree>
    <p:extLst>
      <p:ext uri="{BB962C8B-B14F-4D97-AF65-F5344CB8AC3E}">
        <p14:creationId xmlns:p14="http://schemas.microsoft.com/office/powerpoint/2010/main" val="3692172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a:hlinkClick r:id="rId2"/>
              </a:rPr>
              <a:t>Adobe Illustrator</a:t>
            </a:r>
            <a:endParaRPr lang="en-US" dirty="0"/>
          </a:p>
          <a:p>
            <a:r>
              <a:rPr lang="en-US" dirty="0"/>
              <a:t>Tidy up </a:t>
            </a:r>
            <a:r>
              <a:rPr lang="en-US" dirty="0" err="1"/>
              <a:t>visualisations</a:t>
            </a:r>
            <a:r>
              <a:rPr lang="en-US" dirty="0"/>
              <a:t> created with other tools</a:t>
            </a:r>
          </a:p>
          <a:p>
            <a:r>
              <a:rPr lang="en-US" dirty="0"/>
              <a:t>Make icons, infographics from scratch</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88" y="2530220"/>
            <a:ext cx="7512424" cy="4202754"/>
          </a:xfrm>
          <a:prstGeom prst="rect">
            <a:avLst/>
          </a:prstGeom>
        </p:spPr>
      </p:pic>
    </p:spTree>
    <p:extLst>
      <p:ext uri="{BB962C8B-B14F-4D97-AF65-F5344CB8AC3E}">
        <p14:creationId xmlns:p14="http://schemas.microsoft.com/office/powerpoint/2010/main" val="3561219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Resources</a:t>
            </a:r>
          </a:p>
        </p:txBody>
      </p:sp>
      <p:sp>
        <p:nvSpPr>
          <p:cNvPr id="3" name="Content Placeholder 2"/>
          <p:cNvSpPr>
            <a:spLocks noGrp="1"/>
          </p:cNvSpPr>
          <p:nvPr>
            <p:ph idx="1"/>
          </p:nvPr>
        </p:nvSpPr>
        <p:spPr/>
        <p:txBody>
          <a:bodyPr/>
          <a:lstStyle/>
          <a:p>
            <a:pPr marL="0" indent="0">
              <a:buNone/>
            </a:pPr>
            <a:r>
              <a:rPr lang="en-US" dirty="0"/>
              <a:t>Online training videos across a wealth of topics and tools, available to anyone with a </a:t>
            </a:r>
            <a:r>
              <a:rPr lang="en-US" dirty="0" err="1"/>
              <a:t>UniKey</a:t>
            </a:r>
            <a:endParaRPr lang="en-US" dirty="0"/>
          </a:p>
          <a:p>
            <a:pPr marL="0" indent="0">
              <a:buNone/>
            </a:pPr>
            <a:endParaRPr lang="en-US" dirty="0"/>
          </a:p>
          <a:p>
            <a:pPr marL="0" indent="0">
              <a:buNone/>
            </a:pPr>
            <a:r>
              <a:rPr lang="en-US" dirty="0"/>
              <a:t>Access to LinkedIn Learning (formerly Lynda.com):</a:t>
            </a:r>
          </a:p>
          <a:p>
            <a:pPr marL="457200" indent="-457200">
              <a:buAutoNum type="arabicPeriod"/>
            </a:pPr>
            <a:r>
              <a:rPr lang="en-US" dirty="0"/>
              <a:t>Go to </a:t>
            </a:r>
            <a:r>
              <a:rPr lang="en-US" dirty="0">
                <a:hlinkClick r:id="rId2"/>
              </a:rPr>
              <a:t>https://www.linkedin.com/learning</a:t>
            </a:r>
            <a:endParaRPr lang="en-US" dirty="0"/>
          </a:p>
          <a:p>
            <a:pPr marL="457200" indent="-457200">
              <a:buAutoNum type="arabicPeriod"/>
            </a:pPr>
            <a:r>
              <a:rPr lang="en-US" dirty="0"/>
              <a:t>Sign In with SSO</a:t>
            </a:r>
          </a:p>
          <a:p>
            <a:pPr marL="457200" indent="-457200">
              <a:buAutoNum type="arabicPeriod"/>
            </a:pPr>
            <a:r>
              <a:rPr lang="en-US" dirty="0"/>
              <a:t>Login using your </a:t>
            </a:r>
            <a:r>
              <a:rPr lang="en-US" dirty="0" err="1"/>
              <a:t>UniKey</a:t>
            </a:r>
            <a:r>
              <a:rPr lang="en-US" dirty="0"/>
              <a:t> and password</a:t>
            </a:r>
          </a:p>
        </p:txBody>
      </p:sp>
    </p:spTree>
    <p:extLst>
      <p:ext uri="{BB962C8B-B14F-4D97-AF65-F5344CB8AC3E}">
        <p14:creationId xmlns:p14="http://schemas.microsoft.com/office/powerpoint/2010/main" val="3906036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is it for?</a:t>
            </a:r>
          </a:p>
        </p:txBody>
      </p:sp>
      <p:sp>
        <p:nvSpPr>
          <p:cNvPr id="4" name="Content Placeholder 2"/>
          <p:cNvSpPr txBox="1">
            <a:spLocks/>
          </p:cNvSpPr>
          <p:nvPr/>
        </p:nvSpPr>
        <p:spPr>
          <a:xfrm>
            <a:off x="457200" y="1358900"/>
            <a:ext cx="5176214" cy="4767263"/>
          </a:xfrm>
          <a:prstGeom prst="rect">
            <a:avLst/>
          </a:prstGeom>
        </p:spPr>
        <p:txBody>
          <a:bodyPr vert="horz" lIns="91440" tIns="45720" rIns="91440" bIns="45720" rtlCol="0">
            <a:normAutofit/>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Yourself</a:t>
            </a:r>
          </a:p>
          <a:p>
            <a:pPr lvl="1"/>
            <a:r>
              <a:rPr lang="en-US" dirty="0"/>
              <a:t>As part of the analysis of your data</a:t>
            </a:r>
            <a:br>
              <a:rPr lang="en-US" dirty="0"/>
            </a:br>
            <a:br>
              <a:rPr lang="en-US" dirty="0"/>
            </a:br>
            <a:br>
              <a:rPr lang="en-US" dirty="0"/>
            </a:br>
            <a:endParaRPr lang="en-US" dirty="0"/>
          </a:p>
          <a:p>
            <a:r>
              <a:rPr lang="en-US" dirty="0"/>
              <a:t>Others in your field</a:t>
            </a:r>
          </a:p>
          <a:p>
            <a:pPr lvl="1"/>
            <a:r>
              <a:rPr lang="en-US" dirty="0"/>
              <a:t>At conferences or as figures in papers</a:t>
            </a:r>
            <a:br>
              <a:rPr lang="en-US" dirty="0"/>
            </a:br>
            <a:br>
              <a:rPr lang="en-US" dirty="0"/>
            </a:br>
            <a:br>
              <a:rPr lang="en-US" dirty="0"/>
            </a:br>
            <a:endParaRPr lang="en-US" dirty="0"/>
          </a:p>
          <a:p>
            <a:r>
              <a:rPr lang="en-US" dirty="0"/>
              <a:t>Non-specialists</a:t>
            </a:r>
          </a:p>
          <a:p>
            <a:pPr lvl="1"/>
            <a:r>
              <a:rPr lang="en-US" dirty="0"/>
              <a:t>As part of public outreach</a:t>
            </a:r>
          </a:p>
          <a:p>
            <a:pPr lvl="1"/>
            <a:r>
              <a:rPr lang="en-US" dirty="0"/>
              <a:t>As part of reporting requirements</a:t>
            </a:r>
          </a:p>
        </p:txBody>
      </p:sp>
      <p:pic>
        <p:nvPicPr>
          <p:cNvPr id="5" name="Picture 4" descr="Individual_stud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0884" y="410629"/>
            <a:ext cx="2073347" cy="1927017"/>
          </a:xfrm>
          <a:prstGeom prst="rect">
            <a:avLst/>
          </a:prstGeom>
        </p:spPr>
      </p:pic>
      <p:pic>
        <p:nvPicPr>
          <p:cNvPr id="6" name="Picture 5" descr="Instruct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5826" y="4386579"/>
            <a:ext cx="2552174" cy="2111805"/>
          </a:xfrm>
          <a:prstGeom prst="rect">
            <a:avLst/>
          </a:prstGeom>
        </p:spPr>
      </p:pic>
      <p:pic>
        <p:nvPicPr>
          <p:cNvPr id="7" name="Picture 6" descr="tilted_book.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5826" y="2176779"/>
            <a:ext cx="2056277" cy="2048933"/>
          </a:xfrm>
          <a:prstGeom prst="rect">
            <a:avLst/>
          </a:prstGeom>
        </p:spPr>
      </p:pic>
    </p:spTree>
    <p:extLst>
      <p:ext uri="{BB962C8B-B14F-4D97-AF65-F5344CB8AC3E}">
        <p14:creationId xmlns:p14="http://schemas.microsoft.com/office/powerpoint/2010/main" val="410956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4" name="Content Placeholder 2"/>
          <p:cNvSpPr>
            <a:spLocks noGrp="1"/>
          </p:cNvSpPr>
          <p:nvPr>
            <p:ph idx="1"/>
          </p:nvPr>
        </p:nvSpPr>
        <p:spPr/>
        <p:txBody>
          <a:bodyPr>
            <a:noAutofit/>
          </a:bodyPr>
          <a:lstStyle/>
          <a:p>
            <a:pPr marL="180000" indent="-360000">
              <a:lnSpc>
                <a:spcPct val="120000"/>
              </a:lnSpc>
              <a:buNone/>
            </a:pPr>
            <a:r>
              <a:rPr lang="en-US" sz="1150" dirty="0"/>
              <a:t>Ahrens et al. (2012) Brain-wide neuronal dynamics during motor adaptation in </a:t>
            </a:r>
            <a:r>
              <a:rPr lang="en-US" sz="1150" dirty="0" err="1"/>
              <a:t>zebrafish</a:t>
            </a:r>
            <a:r>
              <a:rPr lang="en-US" sz="1150" dirty="0"/>
              <a:t>. Nature, 485(7399), 471-477. </a:t>
            </a:r>
            <a:r>
              <a:rPr lang="en-US" sz="1150" dirty="0">
                <a:hlinkClick r:id="rId3"/>
              </a:rPr>
              <a:t>doi:10.1038/nature11057</a:t>
            </a:r>
            <a:endParaRPr lang="en-US" sz="1150" dirty="0"/>
          </a:p>
          <a:p>
            <a:pPr marL="180000" indent="-360000">
              <a:lnSpc>
                <a:spcPct val="120000"/>
              </a:lnSpc>
              <a:buNone/>
            </a:pPr>
            <a:r>
              <a:rPr lang="en-US" sz="1150" dirty="0"/>
              <a:t>Evergreen &amp; </a:t>
            </a:r>
            <a:r>
              <a:rPr lang="en-US" sz="1150" dirty="0" err="1"/>
              <a:t>Metzner</a:t>
            </a:r>
            <a:r>
              <a:rPr lang="en-US" sz="1150" dirty="0"/>
              <a:t> (2013) Design principles for data visualisation in evaluation. In </a:t>
            </a:r>
            <a:r>
              <a:rPr lang="en-US" sz="1150" dirty="0" err="1"/>
              <a:t>Azzam</a:t>
            </a:r>
            <a:r>
              <a:rPr lang="en-US" sz="1150" dirty="0"/>
              <a:t> &amp; Evergreen (Eds.) </a:t>
            </a:r>
            <a:r>
              <a:rPr lang="en-US" sz="1150" i="1" dirty="0"/>
              <a:t>Data visualization, part 2. New Directions for Evaluation</a:t>
            </a:r>
            <a:r>
              <a:rPr lang="en-US" sz="1150" dirty="0"/>
              <a:t>, 140, 5-20. </a:t>
            </a:r>
            <a:r>
              <a:rPr lang="en-US" sz="1150" dirty="0">
                <a:hlinkClick r:id="rId4"/>
              </a:rPr>
              <a:t>doi:10.1002/ev.20071</a:t>
            </a:r>
            <a:endParaRPr lang="en-US" sz="1150" dirty="0"/>
          </a:p>
          <a:p>
            <a:pPr marL="180000" indent="-360000">
              <a:lnSpc>
                <a:spcPct val="120000"/>
              </a:lnSpc>
              <a:buNone/>
            </a:pPr>
            <a:r>
              <a:rPr lang="en-US" sz="1150" dirty="0"/>
              <a:t>Friendly (2001) Gallery of Data Visualization, Electronic document, accessed June 2016. </a:t>
            </a:r>
            <a:r>
              <a:rPr lang="en-US" sz="1150" dirty="0">
                <a:hlinkClick r:id="rId5"/>
              </a:rPr>
              <a:t>http://www.datavis.ca/gallery/</a:t>
            </a:r>
            <a:endParaRPr lang="en-US" sz="1150" dirty="0"/>
          </a:p>
          <a:p>
            <a:pPr marL="180000" indent="-360000">
              <a:lnSpc>
                <a:spcPct val="120000"/>
              </a:lnSpc>
              <a:buNone/>
            </a:pPr>
            <a:r>
              <a:rPr lang="en-US" sz="1150" dirty="0"/>
              <a:t>Henderson &amp; Segal (2013). Visualizing qualitative data in evaluation research. In </a:t>
            </a:r>
            <a:r>
              <a:rPr lang="en-US" sz="1150" dirty="0" err="1"/>
              <a:t>Azzam</a:t>
            </a:r>
            <a:r>
              <a:rPr lang="en-US" sz="1150" dirty="0"/>
              <a:t> &amp; Evergreen (Eds.) </a:t>
            </a:r>
            <a:r>
              <a:rPr lang="en-US" sz="1150" i="1" dirty="0"/>
              <a:t>Data visualization, part 1. New Directions for Evaluation</a:t>
            </a:r>
            <a:r>
              <a:rPr lang="en-US" sz="1150" dirty="0"/>
              <a:t>, 139, 53-71. </a:t>
            </a:r>
            <a:r>
              <a:rPr lang="en-US" sz="1150" dirty="0">
                <a:hlinkClick r:id="rId6"/>
              </a:rPr>
              <a:t>doi:10.1002/ev.20067</a:t>
            </a:r>
            <a:endParaRPr lang="en-US" sz="1150" dirty="0"/>
          </a:p>
          <a:p>
            <a:pPr marL="180000" indent="-360000">
              <a:lnSpc>
                <a:spcPct val="120000"/>
              </a:lnSpc>
              <a:buNone/>
            </a:pPr>
            <a:r>
              <a:rPr lang="en-US" sz="1150" dirty="0"/>
              <a:t>Maloney et al. (2011) Crustal growth during back-arc closure: Cretaceous exhumation history of Cordillera Darwin, southern Patagonia. Journal of Metamorphic Geology, 29(6), 649-672. </a:t>
            </a:r>
            <a:r>
              <a:rPr lang="hr-HR" sz="1150" dirty="0">
                <a:hlinkClick r:id="rId7"/>
              </a:rPr>
              <a:t>doi:10.1111/j.1525-1314.2011.00934.x</a:t>
            </a:r>
            <a:endParaRPr lang="en-US" sz="1150" dirty="0"/>
          </a:p>
          <a:p>
            <a:pPr marL="180000" indent="-360000">
              <a:lnSpc>
                <a:spcPct val="120000"/>
              </a:lnSpc>
              <a:buNone/>
            </a:pPr>
            <a:r>
              <a:rPr lang="en-US" sz="1150" dirty="0" err="1"/>
              <a:t>McInerny</a:t>
            </a:r>
            <a:r>
              <a:rPr lang="en-US" sz="1150" dirty="0"/>
              <a:t> &amp; </a:t>
            </a:r>
            <a:r>
              <a:rPr lang="en-US" sz="1150" dirty="0" err="1"/>
              <a:t>Krzywinski</a:t>
            </a:r>
            <a:r>
              <a:rPr lang="en-US" sz="1150" dirty="0"/>
              <a:t> (2015) Points of View: </a:t>
            </a:r>
            <a:r>
              <a:rPr lang="en-US" sz="1150" dirty="0" err="1"/>
              <a:t>Unentangling</a:t>
            </a:r>
            <a:r>
              <a:rPr lang="en-US" sz="1150" dirty="0"/>
              <a:t> complex plots. Nature Methods, 12(7), 591. </a:t>
            </a:r>
            <a:r>
              <a:rPr lang="en-US" sz="1150" dirty="0">
                <a:hlinkClick r:id="rId8"/>
              </a:rPr>
              <a:t>doi:10.1038/nmeth.3451</a:t>
            </a:r>
            <a:endParaRPr lang="en-US" sz="1150" dirty="0"/>
          </a:p>
          <a:p>
            <a:pPr marL="180000" indent="-360000">
              <a:lnSpc>
                <a:spcPct val="120000"/>
              </a:lnSpc>
              <a:buNone/>
            </a:pPr>
            <a:r>
              <a:rPr lang="en-US" sz="1150" dirty="0"/>
              <a:t>National Oceanic and Atmospheric Administration (NOAA), National Centers for Environmental Information, Electronic document, accessed July 2016. </a:t>
            </a:r>
            <a:r>
              <a:rPr lang="en-US" sz="1150" dirty="0">
                <a:hlinkClick r:id="rId9"/>
              </a:rPr>
              <a:t>https://www.climate.gov/maps-data</a:t>
            </a:r>
            <a:r>
              <a:rPr lang="en-US" sz="1150" dirty="0"/>
              <a:t> </a:t>
            </a:r>
          </a:p>
          <a:p>
            <a:pPr marL="180000" indent="-360000">
              <a:lnSpc>
                <a:spcPct val="120000"/>
              </a:lnSpc>
              <a:buNone/>
            </a:pPr>
            <a:r>
              <a:rPr lang="en-US" sz="1150" dirty="0"/>
              <a:t>Reese et al. (2012) Living kidney donation: outcomes, ethics, and uncertainty. The Lancet, 385(9981), 2003-2013. </a:t>
            </a:r>
            <a:r>
              <a:rPr lang="en-US" sz="1150" dirty="0">
                <a:hlinkClick r:id="rId10"/>
              </a:rPr>
              <a:t>doi:10.1016/S0140-6736(14)62484-3</a:t>
            </a:r>
            <a:endParaRPr lang="en-US" sz="1150" dirty="0"/>
          </a:p>
          <a:p>
            <a:pPr marL="180000" indent="-360000">
              <a:lnSpc>
                <a:spcPct val="120000"/>
              </a:lnSpc>
              <a:buNone/>
            </a:pPr>
            <a:r>
              <a:rPr lang="en-US" sz="1150" dirty="0" err="1"/>
              <a:t>Rougier</a:t>
            </a:r>
            <a:r>
              <a:rPr lang="en-US" sz="1150" dirty="0"/>
              <a:t> et al. (2014) Ten Simple Rules for Better Figures. </a:t>
            </a:r>
            <a:r>
              <a:rPr lang="en-US" sz="1150" dirty="0" err="1"/>
              <a:t>PLoS</a:t>
            </a:r>
            <a:r>
              <a:rPr lang="en-US" sz="1150" dirty="0"/>
              <a:t> Computational Biology, 10(9), e1003833. </a:t>
            </a:r>
            <a:r>
              <a:rPr lang="en-US" sz="1150" dirty="0">
                <a:hlinkClick r:id="rId11"/>
              </a:rPr>
              <a:t>doi:10.1371/journal.pcbi.1003833</a:t>
            </a:r>
            <a:endParaRPr lang="en-US" sz="1150" dirty="0"/>
          </a:p>
          <a:p>
            <a:pPr marL="180000" indent="-360000">
              <a:lnSpc>
                <a:spcPct val="120000"/>
              </a:lnSpc>
              <a:buNone/>
            </a:pPr>
            <a:r>
              <a:rPr lang="en-US" sz="1150" dirty="0" err="1"/>
              <a:t>Tripto</a:t>
            </a:r>
            <a:r>
              <a:rPr lang="en-US" sz="1150" dirty="0"/>
              <a:t> et al. (2013) Mapping What They Know: Concept Maps as an Effective Tool for Assessing Students’ Systems Thinking. American Journal of Operations Research, 3(1A), 245-258. </a:t>
            </a:r>
            <a:r>
              <a:rPr lang="en-US" sz="1150" dirty="0">
                <a:hlinkClick r:id="rId12"/>
              </a:rPr>
              <a:t>doi:10.4236/ajor.2013.31A022</a:t>
            </a:r>
            <a:endParaRPr lang="en-US" sz="1150" dirty="0"/>
          </a:p>
          <a:p>
            <a:pPr marL="180000" indent="-360000">
              <a:lnSpc>
                <a:spcPct val="120000"/>
              </a:lnSpc>
              <a:buNone/>
            </a:pPr>
            <a:r>
              <a:rPr lang="en-US" sz="1150" dirty="0"/>
              <a:t>Tobacco and the Economy, Gale, Foreman, and </a:t>
            </a:r>
            <a:r>
              <a:rPr lang="en-US" sz="1150" dirty="0" err="1"/>
              <a:t>Capehart</a:t>
            </a:r>
            <a:r>
              <a:rPr lang="en-US" sz="1150" dirty="0"/>
              <a:t>, Agriculture Economic Report No. 789, September 2000.</a:t>
            </a:r>
            <a:endParaRPr lang="fr-FR" sz="1150" dirty="0"/>
          </a:p>
          <a:p>
            <a:pPr marL="180000" indent="-360000">
              <a:lnSpc>
                <a:spcPct val="120000"/>
              </a:lnSpc>
              <a:buNone/>
            </a:pPr>
            <a:r>
              <a:rPr lang="fr-FR" sz="1150" dirty="0"/>
              <a:t>U.S. </a:t>
            </a:r>
            <a:r>
              <a:rPr lang="fr-FR" sz="1150" dirty="0" err="1"/>
              <a:t>Census</a:t>
            </a:r>
            <a:r>
              <a:rPr lang="fr-FR" sz="1150" dirty="0"/>
              <a:t> Bureau, </a:t>
            </a:r>
            <a:r>
              <a:rPr lang="fr-FR" sz="1150" dirty="0" err="1"/>
              <a:t>Census</a:t>
            </a:r>
            <a:r>
              <a:rPr lang="fr-FR" sz="1150" dirty="0"/>
              <a:t> 2000 </a:t>
            </a:r>
            <a:r>
              <a:rPr lang="fr-FR" sz="1150" dirty="0" err="1"/>
              <a:t>Redistricting</a:t>
            </a:r>
            <a:r>
              <a:rPr lang="fr-FR" sz="1150" dirty="0"/>
              <a:t> Data (PL 94-171) </a:t>
            </a:r>
            <a:r>
              <a:rPr lang="fr-FR" sz="1150" dirty="0" err="1"/>
              <a:t>Summary</a:t>
            </a:r>
            <a:r>
              <a:rPr lang="fr-FR" sz="1150" dirty="0"/>
              <a:t> File. </a:t>
            </a:r>
            <a:r>
              <a:rPr lang="fr-FR" sz="1150" dirty="0" err="1"/>
              <a:t>Available</a:t>
            </a:r>
            <a:r>
              <a:rPr lang="fr-FR" sz="1150" dirty="0"/>
              <a:t> at </a:t>
            </a:r>
            <a:r>
              <a:rPr lang="fr-FR" sz="1150" dirty="0">
                <a:hlinkClick r:id="rId13"/>
              </a:rPr>
              <a:t>http://www.census.gov/population/www/cen2000/atlas/index.html</a:t>
            </a:r>
            <a:r>
              <a:rPr lang="fr-FR" sz="1150" dirty="0"/>
              <a:t> </a:t>
            </a:r>
            <a:endParaRPr lang="en-US" sz="1150" dirty="0"/>
          </a:p>
        </p:txBody>
      </p:sp>
    </p:spTree>
    <p:extLst>
      <p:ext uri="{BB962C8B-B14F-4D97-AF65-F5344CB8AC3E}">
        <p14:creationId xmlns:p14="http://schemas.microsoft.com/office/powerpoint/2010/main" val="3268690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next?</a:t>
            </a:r>
          </a:p>
        </p:txBody>
      </p:sp>
      <p:sp>
        <p:nvSpPr>
          <p:cNvPr id="3" name="Content Placeholder 2"/>
          <p:cNvSpPr>
            <a:spLocks noGrp="1"/>
          </p:cNvSpPr>
          <p:nvPr>
            <p:ph idx="1"/>
          </p:nvPr>
        </p:nvSpPr>
        <p:spPr/>
        <p:txBody>
          <a:bodyPr/>
          <a:lstStyle/>
          <a:p>
            <a:pPr marL="0" indent="0">
              <a:buNone/>
            </a:pPr>
            <a:r>
              <a:rPr lang="en-US" dirty="0"/>
              <a:t>Data Analysis and Visualisation Guide</a:t>
            </a:r>
          </a:p>
          <a:p>
            <a:pPr marL="0" indent="0">
              <a:buNone/>
            </a:pPr>
            <a:r>
              <a:rPr lang="en-US" dirty="0">
                <a:hlinkClick r:id="rId2"/>
              </a:rPr>
              <a:t>http://libguides.library.usyd.edu.au/data-analysis-visualisation</a:t>
            </a:r>
            <a:r>
              <a:rPr lang="en-US" dirty="0"/>
              <a:t> </a:t>
            </a:r>
          </a:p>
        </p:txBody>
      </p:sp>
      <p:pic>
        <p:nvPicPr>
          <p:cNvPr id="5" name="Picture 4">
            <a:extLst>
              <a:ext uri="{FF2B5EF4-FFF2-40B4-BE49-F238E27FC236}">
                <a16:creationId xmlns:a16="http://schemas.microsoft.com/office/drawing/2014/main" id="{4AD02CB5-AB07-424C-A347-924A483F9AAF}"/>
              </a:ext>
            </a:extLst>
          </p:cNvPr>
          <p:cNvPicPr>
            <a:picLocks noChangeAspect="1"/>
          </p:cNvPicPr>
          <p:nvPr/>
        </p:nvPicPr>
        <p:blipFill rotWithShape="1">
          <a:blip r:embed="rId3"/>
          <a:srcRect b="15805"/>
          <a:stretch/>
        </p:blipFill>
        <p:spPr>
          <a:xfrm>
            <a:off x="457200" y="2422150"/>
            <a:ext cx="8229600" cy="3909676"/>
          </a:xfrm>
          <a:prstGeom prst="rect">
            <a:avLst/>
          </a:prstGeom>
        </p:spPr>
      </p:pic>
    </p:spTree>
    <p:extLst>
      <p:ext uri="{BB962C8B-B14F-4D97-AF65-F5344CB8AC3E}">
        <p14:creationId xmlns:p14="http://schemas.microsoft.com/office/powerpoint/2010/main" val="1288333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it simple and uncluttered</a:t>
            </a:r>
          </a:p>
        </p:txBody>
      </p:sp>
      <p:sp>
        <p:nvSpPr>
          <p:cNvPr id="3" name="Content Placeholder 2"/>
          <p:cNvSpPr>
            <a:spLocks noGrp="1"/>
          </p:cNvSpPr>
          <p:nvPr>
            <p:ph idx="1"/>
          </p:nvPr>
        </p:nvSpPr>
        <p:spPr/>
        <p:txBody>
          <a:bodyPr/>
          <a:lstStyle/>
          <a:p>
            <a:pPr marL="0" indent="0">
              <a:buNone/>
            </a:pPr>
            <a:r>
              <a:rPr lang="en-US" dirty="0"/>
              <a:t>Plotting program defaults</a:t>
            </a:r>
          </a:p>
          <a:p>
            <a:pPr marL="0" indent="0">
              <a:buNone/>
            </a:pPr>
            <a:endParaRPr lang="en-US" dirty="0"/>
          </a:p>
          <a:p>
            <a:r>
              <a:rPr lang="en-US" dirty="0"/>
              <a:t>Custom chart templates</a:t>
            </a:r>
          </a:p>
        </p:txBody>
      </p:sp>
      <p:pic>
        <p:nvPicPr>
          <p:cNvPr id="5" name="Picture 4">
            <a:extLst>
              <a:ext uri="{FF2B5EF4-FFF2-40B4-BE49-F238E27FC236}">
                <a16:creationId xmlns:a16="http://schemas.microsoft.com/office/drawing/2014/main" id="{4F650A6F-CCF9-7748-A70D-B7C35620E3E5}"/>
              </a:ext>
            </a:extLst>
          </p:cNvPr>
          <p:cNvPicPr>
            <a:picLocks noChangeAspect="1"/>
          </p:cNvPicPr>
          <p:nvPr/>
        </p:nvPicPr>
        <p:blipFill>
          <a:blip r:embed="rId3"/>
          <a:stretch>
            <a:fillRect/>
          </a:stretch>
        </p:blipFill>
        <p:spPr>
          <a:xfrm>
            <a:off x="457200" y="3231250"/>
            <a:ext cx="4018226" cy="3214581"/>
          </a:xfrm>
          <a:prstGeom prst="rect">
            <a:avLst/>
          </a:prstGeom>
        </p:spPr>
      </p:pic>
      <p:pic>
        <p:nvPicPr>
          <p:cNvPr id="7" name="Picture 6">
            <a:extLst>
              <a:ext uri="{FF2B5EF4-FFF2-40B4-BE49-F238E27FC236}">
                <a16:creationId xmlns:a16="http://schemas.microsoft.com/office/drawing/2014/main" id="{FC20DC9B-3567-1647-AEC3-B47642C63A8F}"/>
              </a:ext>
            </a:extLst>
          </p:cNvPr>
          <p:cNvPicPr>
            <a:picLocks noChangeAspect="1"/>
          </p:cNvPicPr>
          <p:nvPr/>
        </p:nvPicPr>
        <p:blipFill>
          <a:blip r:embed="rId4"/>
          <a:stretch>
            <a:fillRect/>
          </a:stretch>
        </p:blipFill>
        <p:spPr>
          <a:xfrm>
            <a:off x="4668574" y="3231251"/>
            <a:ext cx="4018226" cy="3214581"/>
          </a:xfrm>
          <a:prstGeom prst="rect">
            <a:avLst/>
          </a:prstGeom>
        </p:spPr>
      </p:pic>
      <p:pic>
        <p:nvPicPr>
          <p:cNvPr id="10" name="Picture 9">
            <a:extLst>
              <a:ext uri="{FF2B5EF4-FFF2-40B4-BE49-F238E27FC236}">
                <a16:creationId xmlns:a16="http://schemas.microsoft.com/office/drawing/2014/main" id="{F32C5CCD-2A6C-774F-A4AA-D24B9D000873}"/>
              </a:ext>
            </a:extLst>
          </p:cNvPr>
          <p:cNvPicPr>
            <a:picLocks noChangeAspect="1"/>
          </p:cNvPicPr>
          <p:nvPr/>
        </p:nvPicPr>
        <p:blipFill>
          <a:blip r:embed="rId5"/>
          <a:stretch>
            <a:fillRect/>
          </a:stretch>
        </p:blipFill>
        <p:spPr>
          <a:xfrm>
            <a:off x="2802533" y="2478165"/>
            <a:ext cx="3732082" cy="1234980"/>
          </a:xfrm>
          <a:prstGeom prst="rect">
            <a:avLst/>
          </a:prstGeom>
        </p:spPr>
      </p:pic>
      <p:sp>
        <p:nvSpPr>
          <p:cNvPr id="12" name="Right Arrow 11">
            <a:extLst>
              <a:ext uri="{FF2B5EF4-FFF2-40B4-BE49-F238E27FC236}">
                <a16:creationId xmlns:a16="http://schemas.microsoft.com/office/drawing/2014/main" id="{D7092421-BCE1-1340-A309-A9BB21939745}"/>
              </a:ext>
            </a:extLst>
          </p:cNvPr>
          <p:cNvSpPr/>
          <p:nvPr/>
        </p:nvSpPr>
        <p:spPr>
          <a:xfrm>
            <a:off x="2150017" y="2810054"/>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15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Right Arrow 13">
            <a:extLst>
              <a:ext uri="{FF2B5EF4-FFF2-40B4-BE49-F238E27FC236}">
                <a16:creationId xmlns:a16="http://schemas.microsoft.com/office/drawing/2014/main" id="{7A3BF6C4-7F1A-AD41-9319-5B2D3B2B1A68}"/>
              </a:ext>
            </a:extLst>
          </p:cNvPr>
          <p:cNvSpPr/>
          <p:nvPr/>
        </p:nvSpPr>
        <p:spPr>
          <a:xfrm>
            <a:off x="6574945" y="2859267"/>
            <a:ext cx="652516" cy="322771"/>
          </a:xfrm>
          <a:prstGeom prst="rightArrow">
            <a:avLst>
              <a:gd name="adj1" fmla="val 50000"/>
              <a:gd name="adj2" fmla="val 67543"/>
            </a:avLst>
          </a:prstGeom>
          <a:solidFill>
            <a:schemeClr val="accent1"/>
          </a:solidFill>
          <a:ln>
            <a:solidFill>
              <a:schemeClr val="accent1">
                <a:shade val="95000"/>
                <a:satMod val="105000"/>
              </a:schemeClr>
            </a:solidFill>
          </a:ln>
          <a:effectLst/>
          <a:scene3d>
            <a:camera prst="orthographicFront">
              <a:rot lat="0" lon="0" rev="200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10910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 all necessary information</a:t>
            </a:r>
          </a:p>
        </p:txBody>
      </p:sp>
      <p:sp>
        <p:nvSpPr>
          <p:cNvPr id="3" name="Content Placeholder 2"/>
          <p:cNvSpPr>
            <a:spLocks noGrp="1"/>
          </p:cNvSpPr>
          <p:nvPr>
            <p:ph idx="1"/>
          </p:nvPr>
        </p:nvSpPr>
        <p:spPr/>
        <p:txBody>
          <a:bodyPr/>
          <a:lstStyle/>
          <a:p>
            <a:pPr marL="0" indent="0">
              <a:buNone/>
            </a:pPr>
            <a:r>
              <a:rPr lang="en-US" dirty="0"/>
              <a:t>Make visualisations self-contained</a:t>
            </a:r>
          </a:p>
        </p:txBody>
      </p:sp>
      <p:sp>
        <p:nvSpPr>
          <p:cNvPr id="4" name="Content Placeholder 2"/>
          <p:cNvSpPr txBox="1">
            <a:spLocks/>
          </p:cNvSpPr>
          <p:nvPr/>
        </p:nvSpPr>
        <p:spPr>
          <a:xfrm>
            <a:off x="5917115" y="1825094"/>
            <a:ext cx="2769684" cy="4399493"/>
          </a:xfrm>
          <a:prstGeom prst="rect">
            <a:avLst/>
          </a:prstGeom>
        </p:spPr>
        <p:txBody>
          <a:bodyPr vert="horz" lIns="91440" tIns="45720" rIns="91440" bIns="45720" rtlCol="0">
            <a:normAutofit fontScale="92500"/>
          </a:bodyPr>
          <a:lstStyle>
            <a:lvl1pPr marL="342900" indent="-342900" algn="l" defTabSz="457200" rtl="0" eaLnBrk="1" fontAlgn="base" hangingPunct="1">
              <a:lnSpc>
                <a:spcPct val="90000"/>
              </a:lnSpc>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lnSpc>
                <a:spcPct val="90000"/>
              </a:lnSpc>
              <a:spcBef>
                <a:spcPct val="20000"/>
              </a:spcBef>
              <a:spcAft>
                <a:spcPct val="0"/>
              </a:spcAft>
              <a:buFont typeface="Lucida Grande"/>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lnSpc>
                <a:spcPct val="90000"/>
              </a:lnSpc>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Figure captions</a:t>
            </a:r>
          </a:p>
          <a:p>
            <a:r>
              <a:rPr lang="en-US" dirty="0"/>
              <a:t>Informative labels and/or title</a:t>
            </a:r>
          </a:p>
          <a:p>
            <a:r>
              <a:rPr lang="en-US" dirty="0" err="1"/>
              <a:t>Colours</a:t>
            </a:r>
            <a:r>
              <a:rPr lang="en-US" dirty="0"/>
              <a:t> or symbols defined</a:t>
            </a:r>
          </a:p>
          <a:p>
            <a:r>
              <a:rPr lang="en-US" dirty="0"/>
              <a:t>Abbreviations or acronyms defined</a:t>
            </a:r>
          </a:p>
          <a:p>
            <a:r>
              <a:rPr lang="en-US" dirty="0"/>
              <a:t>Information on how to interpret visualisation provided if necessary</a:t>
            </a:r>
          </a:p>
        </p:txBody>
      </p:sp>
      <p:pic>
        <p:nvPicPr>
          <p:cNvPr id="5" name="Picture 4"/>
          <p:cNvPicPr>
            <a:picLocks noChangeAspect="1"/>
          </p:cNvPicPr>
          <p:nvPr/>
        </p:nvPicPr>
        <p:blipFill>
          <a:blip r:embed="rId3"/>
          <a:stretch>
            <a:fillRect/>
          </a:stretch>
        </p:blipFill>
        <p:spPr>
          <a:xfrm>
            <a:off x="243797" y="1825095"/>
            <a:ext cx="5673318" cy="4401402"/>
          </a:xfrm>
          <a:prstGeom prst="rect">
            <a:avLst/>
          </a:prstGeom>
        </p:spPr>
      </p:pic>
      <p:sp>
        <p:nvSpPr>
          <p:cNvPr id="6" name="TextBox 5"/>
          <p:cNvSpPr txBox="1"/>
          <p:nvPr/>
        </p:nvSpPr>
        <p:spPr>
          <a:xfrm>
            <a:off x="4330410" y="6226497"/>
            <a:ext cx="1586706" cy="461665"/>
          </a:xfrm>
          <a:prstGeom prst="rect">
            <a:avLst/>
          </a:prstGeom>
          <a:noFill/>
        </p:spPr>
        <p:txBody>
          <a:bodyPr wrap="square" rtlCol="0">
            <a:spAutoFit/>
          </a:bodyPr>
          <a:lstStyle/>
          <a:p>
            <a:pPr algn="r"/>
            <a:r>
              <a:rPr lang="en-US" sz="1200" dirty="0">
                <a:latin typeface="+mn-lt"/>
              </a:rPr>
              <a:t>Henderson &amp; Segal (2013)</a:t>
            </a:r>
          </a:p>
        </p:txBody>
      </p:sp>
    </p:spTree>
    <p:extLst>
      <p:ext uri="{BB962C8B-B14F-4D97-AF65-F5344CB8AC3E}">
        <p14:creationId xmlns:p14="http://schemas.microsoft.com/office/powerpoint/2010/main" val="31941095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3" name="Content Placeholder 2"/>
          <p:cNvSpPr>
            <a:spLocks noGrp="1"/>
          </p:cNvSpPr>
          <p:nvPr>
            <p:ph idx="1"/>
          </p:nvPr>
        </p:nvSpPr>
        <p:spPr>
          <a:xfrm>
            <a:off x="457200" y="1358900"/>
            <a:ext cx="4136920" cy="4767263"/>
          </a:xfrm>
        </p:spPr>
        <p:txBody>
          <a:bodyPr>
            <a:normAutofit fontScale="92500"/>
          </a:bodyPr>
          <a:lstStyle/>
          <a:p>
            <a:pPr marL="0" indent="0">
              <a:buNone/>
            </a:pPr>
            <a:r>
              <a:rPr lang="en-US" dirty="0"/>
              <a:t>Ensure your scale is appropriate</a:t>
            </a:r>
          </a:p>
          <a:p>
            <a:pPr marL="285750" indent="-285750">
              <a:buFont typeface="Lucida Grande"/>
              <a:buChar char="-"/>
            </a:pPr>
            <a:r>
              <a:rPr lang="en-US" dirty="0"/>
              <a:t>Different scales can wildly change how your data is perceived</a:t>
            </a:r>
          </a:p>
          <a:p>
            <a:pPr marL="285750" indent="-285750">
              <a:buFont typeface="Lucida Grande"/>
              <a:buChar char="-"/>
            </a:pPr>
            <a:r>
              <a:rPr lang="en-US" dirty="0"/>
              <a:t>Including zero shows the overall trend</a:t>
            </a:r>
          </a:p>
          <a:p>
            <a:pPr marL="285750" indent="-285750">
              <a:buFont typeface="Lucida Grande"/>
              <a:buChar char="-"/>
            </a:pPr>
            <a:r>
              <a:rPr lang="en-US" dirty="0"/>
              <a:t>Clipping the y-scale around the data highlights the actual data values and the variation within your data</a:t>
            </a:r>
          </a:p>
          <a:p>
            <a:pPr marL="285750" indent="-285750">
              <a:buFont typeface="Lucida Grande"/>
              <a:buChar char="-"/>
            </a:pPr>
            <a:endParaRPr lang="en-US" dirty="0"/>
          </a:p>
          <a:p>
            <a:pPr marL="0" indent="0" algn="ctr">
              <a:buNone/>
            </a:pPr>
            <a:r>
              <a:rPr lang="en-US" b="1" dirty="0"/>
              <a:t>**Always include zero on bar or area plots**</a:t>
            </a:r>
          </a:p>
        </p:txBody>
      </p:sp>
      <p:pic>
        <p:nvPicPr>
          <p:cNvPr id="4" name="Picture 3" descr="scale_exapmle.jpg"/>
          <p:cNvPicPr>
            <a:picLocks noChangeAspect="1"/>
          </p:cNvPicPr>
          <p:nvPr/>
        </p:nvPicPr>
        <p:blipFill rotWithShape="1">
          <a:blip r:embed="rId3">
            <a:extLst>
              <a:ext uri="{28A0092B-C50C-407E-A947-70E740481C1C}">
                <a14:useLocalDpi xmlns:a14="http://schemas.microsoft.com/office/drawing/2010/main" val="0"/>
              </a:ext>
            </a:extLst>
          </a:blip>
          <a:srcRect l="71466"/>
          <a:stretch/>
        </p:blipFill>
        <p:spPr>
          <a:xfrm>
            <a:off x="5379589" y="338667"/>
            <a:ext cx="2680804" cy="6286500"/>
          </a:xfrm>
          <a:prstGeom prst="rect">
            <a:avLst/>
          </a:prstGeom>
        </p:spPr>
      </p:pic>
      <p:sp>
        <p:nvSpPr>
          <p:cNvPr id="5" name="TextBox 4"/>
          <p:cNvSpPr txBox="1"/>
          <p:nvPr/>
        </p:nvSpPr>
        <p:spPr>
          <a:xfrm>
            <a:off x="8060393" y="519855"/>
            <a:ext cx="952536" cy="646331"/>
          </a:xfrm>
          <a:prstGeom prst="rect">
            <a:avLst/>
          </a:prstGeom>
          <a:noFill/>
        </p:spPr>
        <p:txBody>
          <a:bodyPr wrap="square" rtlCol="0">
            <a:spAutoFit/>
          </a:bodyPr>
          <a:lstStyle/>
          <a:p>
            <a:r>
              <a:rPr lang="en-US" sz="1200" dirty="0" err="1">
                <a:latin typeface="+mn-lt"/>
              </a:rPr>
              <a:t>McInerny</a:t>
            </a:r>
            <a:r>
              <a:rPr lang="en-US" sz="1200" dirty="0">
                <a:latin typeface="+mn-lt"/>
              </a:rPr>
              <a:t> &amp; </a:t>
            </a:r>
            <a:r>
              <a:rPr lang="en-US" sz="1200" dirty="0" err="1">
                <a:latin typeface="+mn-lt"/>
              </a:rPr>
              <a:t>Krzywinski</a:t>
            </a:r>
            <a:r>
              <a:rPr lang="en-US" sz="1200" dirty="0">
                <a:latin typeface="+mn-lt"/>
              </a:rPr>
              <a:t> (2015)</a:t>
            </a:r>
          </a:p>
        </p:txBody>
      </p:sp>
    </p:spTree>
    <p:extLst>
      <p:ext uri="{BB962C8B-B14F-4D97-AF65-F5344CB8AC3E}">
        <p14:creationId xmlns:p14="http://schemas.microsoft.com/office/powerpoint/2010/main" val="2220232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misleading presentation</a:t>
            </a:r>
          </a:p>
        </p:txBody>
      </p:sp>
      <p:sp>
        <p:nvSpPr>
          <p:cNvPr id="3" name="Content Placeholder 2"/>
          <p:cNvSpPr>
            <a:spLocks noGrp="1"/>
          </p:cNvSpPr>
          <p:nvPr>
            <p:ph idx="1"/>
          </p:nvPr>
        </p:nvSpPr>
        <p:spPr>
          <a:xfrm>
            <a:off x="457200" y="1358900"/>
            <a:ext cx="8229600" cy="5044574"/>
          </a:xfrm>
        </p:spPr>
        <p:txBody>
          <a:bodyPr>
            <a:normAutofit/>
          </a:bodyPr>
          <a:lstStyle/>
          <a:p>
            <a:pPr marL="0" indent="0">
              <a:buNone/>
            </a:pPr>
            <a:r>
              <a:rPr lang="en-US" dirty="0"/>
              <a:t>Do not use pseudo-3D effects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dirty="0"/>
              <a:t>3D effects for non-3D data distort your data</a:t>
            </a:r>
          </a:p>
          <a:p>
            <a:r>
              <a:rPr lang="en-US" dirty="0"/>
              <a:t>These bar plots were made using the exact same data!</a:t>
            </a:r>
          </a:p>
          <a:p>
            <a:r>
              <a:rPr lang="en-US" dirty="0"/>
              <a:t>Could you tell that the data values are 1, 2, 3, 4 for the pseudo 3D version?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408" y="1749112"/>
            <a:ext cx="3916864" cy="255313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723711"/>
            <a:ext cx="4356674" cy="2839822"/>
          </a:xfrm>
          <a:prstGeom prst="rect">
            <a:avLst/>
          </a:prstGeom>
        </p:spPr>
      </p:pic>
    </p:spTree>
    <p:extLst>
      <p:ext uri="{BB962C8B-B14F-4D97-AF65-F5344CB8AC3E}">
        <p14:creationId xmlns:p14="http://schemas.microsoft.com/office/powerpoint/2010/main" val="1168245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t>Figure or table in a paper or poster</a:t>
            </a:r>
          </a:p>
        </p:txBody>
      </p:sp>
      <p:pic>
        <p:nvPicPr>
          <p:cNvPr id="4" name="Picture 3" descr="Fig_and_table_pic.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77848" y="3163469"/>
            <a:ext cx="3788305" cy="2841229"/>
          </a:xfrm>
          <a:prstGeom prst="rect">
            <a:avLst/>
          </a:prstGeom>
        </p:spPr>
      </p:pic>
    </p:spTree>
    <p:extLst>
      <p:ext uri="{BB962C8B-B14F-4D97-AF65-F5344CB8AC3E}">
        <p14:creationId xmlns:p14="http://schemas.microsoft.com/office/powerpoint/2010/main" val="2970511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solidFill>
                  <a:schemeClr val="bg1">
                    <a:lumMod val="65000"/>
                  </a:schemeClr>
                </a:solidFill>
              </a:rPr>
              <a:t>Figure or table in a paper or poster</a:t>
            </a:r>
            <a:br>
              <a:rPr lang="en-US" dirty="0">
                <a:solidFill>
                  <a:schemeClr val="bg1">
                    <a:lumMod val="65000"/>
                  </a:schemeClr>
                </a:solidFill>
              </a:rPr>
            </a:br>
            <a:endParaRPr lang="en-US" dirty="0">
              <a:solidFill>
                <a:schemeClr val="bg1">
                  <a:lumMod val="65000"/>
                </a:schemeClr>
              </a:solidFill>
            </a:endParaRPr>
          </a:p>
          <a:p>
            <a:r>
              <a:rPr lang="en-US" dirty="0"/>
              <a:t>On a slide in a talk</a:t>
            </a:r>
          </a:p>
        </p:txBody>
      </p:sp>
      <p:pic>
        <p:nvPicPr>
          <p:cNvPr id="8" name="Variscan_new_model_regional_animation.gif">
            <a:hlinkClick r:id="" action="ppaction://media"/>
            <a:extLst>
              <a:ext uri="{FF2B5EF4-FFF2-40B4-BE49-F238E27FC236}">
                <a16:creationId xmlns:a16="http://schemas.microsoft.com/office/drawing/2014/main" id="{CDE62914-ED15-F748-B80C-084DFBBACD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67548" y="2526633"/>
            <a:ext cx="4279225" cy="4286744"/>
          </a:xfrm>
          <a:prstGeom prst="rect">
            <a:avLst/>
          </a:prstGeom>
        </p:spPr>
      </p:pic>
    </p:spTree>
    <p:extLst>
      <p:ext uri="{BB962C8B-B14F-4D97-AF65-F5344CB8AC3E}">
        <p14:creationId xmlns:p14="http://schemas.microsoft.com/office/powerpoint/2010/main" val="22688163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medium</a:t>
            </a:r>
          </a:p>
        </p:txBody>
      </p:sp>
      <p:sp>
        <p:nvSpPr>
          <p:cNvPr id="3" name="Content Placeholder 2"/>
          <p:cNvSpPr>
            <a:spLocks noGrp="1"/>
          </p:cNvSpPr>
          <p:nvPr>
            <p:ph idx="1"/>
          </p:nvPr>
        </p:nvSpPr>
        <p:spPr/>
        <p:txBody>
          <a:bodyPr/>
          <a:lstStyle/>
          <a:p>
            <a:pPr marL="0" indent="0">
              <a:buNone/>
            </a:pPr>
            <a:r>
              <a:rPr lang="en-US" dirty="0"/>
              <a:t>How are you going to present your visualisation?</a:t>
            </a:r>
            <a:br>
              <a:rPr lang="en-US" dirty="0"/>
            </a:br>
            <a:endParaRPr lang="en-US" dirty="0"/>
          </a:p>
          <a:p>
            <a:r>
              <a:rPr lang="en-US" dirty="0">
                <a:solidFill>
                  <a:srgbClr val="A6A6A6"/>
                </a:solidFill>
              </a:rPr>
              <a:t>Figure or table in a paper or poster</a:t>
            </a:r>
            <a:br>
              <a:rPr lang="en-US" dirty="0">
                <a:solidFill>
                  <a:srgbClr val="A6A6A6"/>
                </a:solidFill>
              </a:rPr>
            </a:br>
            <a:endParaRPr lang="en-US" dirty="0">
              <a:solidFill>
                <a:srgbClr val="A6A6A6"/>
              </a:solidFill>
            </a:endParaRPr>
          </a:p>
          <a:p>
            <a:r>
              <a:rPr lang="en-US" dirty="0">
                <a:solidFill>
                  <a:srgbClr val="A6A6A6"/>
                </a:solidFill>
              </a:rPr>
              <a:t>On a slide in a talk</a:t>
            </a:r>
            <a:br>
              <a:rPr lang="en-US" dirty="0">
                <a:solidFill>
                  <a:srgbClr val="A6A6A6"/>
                </a:solidFill>
              </a:rPr>
            </a:br>
            <a:endParaRPr lang="en-US" dirty="0">
              <a:solidFill>
                <a:srgbClr val="A6A6A6"/>
              </a:solidFill>
            </a:endParaRPr>
          </a:p>
          <a:p>
            <a:r>
              <a:rPr lang="en-US" dirty="0"/>
              <a:t>On a website</a:t>
            </a:r>
          </a:p>
        </p:txBody>
      </p:sp>
      <p:pic>
        <p:nvPicPr>
          <p:cNvPr id="5" name="Picture 4" descr="Quarter_vis_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845" y="2759099"/>
            <a:ext cx="4747406" cy="3508273"/>
          </a:xfrm>
          <a:prstGeom prst="rect">
            <a:avLst/>
          </a:prstGeom>
        </p:spPr>
      </p:pic>
    </p:spTree>
    <p:extLst>
      <p:ext uri="{BB962C8B-B14F-4D97-AF65-F5344CB8AC3E}">
        <p14:creationId xmlns:p14="http://schemas.microsoft.com/office/powerpoint/2010/main" val="1648454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Principles of Data Visualisation</a:t>
            </a:r>
          </a:p>
        </p:txBody>
      </p:sp>
      <p:sp>
        <p:nvSpPr>
          <p:cNvPr id="4" name="Content Placeholder 2"/>
          <p:cNvSpPr>
            <a:spLocks noGrp="1"/>
          </p:cNvSpPr>
          <p:nvPr>
            <p:ph idx="1"/>
          </p:nvPr>
        </p:nvSpPr>
        <p:spPr>
          <a:xfrm>
            <a:off x="457200" y="1358900"/>
            <a:ext cx="7418022" cy="4767263"/>
          </a:xfrm>
        </p:spPr>
        <p:txBody>
          <a:bodyPr/>
          <a:lstStyle/>
          <a:p>
            <a:r>
              <a:rPr lang="en-US" dirty="0"/>
              <a:t>Focus on the primary message of the visualisation</a:t>
            </a:r>
            <a:br>
              <a:rPr lang="en-US" dirty="0"/>
            </a:br>
            <a:endParaRPr lang="en-US" dirty="0"/>
          </a:p>
          <a:p>
            <a:r>
              <a:rPr lang="en-US" dirty="0"/>
              <a:t>Keep it as simple and uncluttered as possible</a:t>
            </a:r>
            <a:br>
              <a:rPr lang="en-US" dirty="0"/>
            </a:br>
            <a:endParaRPr lang="en-US" dirty="0"/>
          </a:p>
          <a:p>
            <a:r>
              <a:rPr lang="en-US" dirty="0"/>
              <a:t>Provide all information necessary to understand the visualisation</a:t>
            </a:r>
            <a:br>
              <a:rPr lang="en-US" dirty="0"/>
            </a:br>
            <a:endParaRPr lang="en-US" dirty="0"/>
          </a:p>
          <a:p>
            <a:r>
              <a:rPr lang="en-US" dirty="0"/>
              <a:t>Make comparisons easy</a:t>
            </a:r>
            <a:br>
              <a:rPr lang="en-US" dirty="0"/>
            </a:br>
            <a:endParaRPr lang="en-US" dirty="0"/>
          </a:p>
          <a:p>
            <a:r>
              <a:rPr lang="en-US" dirty="0"/>
              <a:t>Avoid any misleading presentation</a:t>
            </a:r>
          </a:p>
        </p:txBody>
      </p:sp>
      <p:pic>
        <p:nvPicPr>
          <p:cNvPr id="5" name="Picture 4"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3892543"/>
            <a:ext cx="481540" cy="444498"/>
          </a:xfrm>
          <a:prstGeom prst="rect">
            <a:avLst/>
          </a:prstGeom>
        </p:spPr>
      </p:pic>
      <p:pic>
        <p:nvPicPr>
          <p:cNvPr id="6" name="Picture 5"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1369485"/>
            <a:ext cx="481540" cy="444498"/>
          </a:xfrm>
          <a:prstGeom prst="rect">
            <a:avLst/>
          </a:prstGeom>
        </p:spPr>
      </p:pic>
      <p:pic>
        <p:nvPicPr>
          <p:cNvPr id="7" name="Picture 6"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2097614"/>
            <a:ext cx="481540" cy="444498"/>
          </a:xfrm>
          <a:prstGeom prst="rect">
            <a:avLst/>
          </a:prstGeom>
        </p:spPr>
      </p:pic>
      <p:pic>
        <p:nvPicPr>
          <p:cNvPr id="8" name="Picture 7"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2846913"/>
            <a:ext cx="481540" cy="444498"/>
          </a:xfrm>
          <a:prstGeom prst="rect">
            <a:avLst/>
          </a:prstGeom>
        </p:spPr>
      </p:pic>
      <p:pic>
        <p:nvPicPr>
          <p:cNvPr id="9" name="Picture 8" descr="Check_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372" y="4639724"/>
            <a:ext cx="481540" cy="444498"/>
          </a:xfrm>
          <a:prstGeom prst="rect">
            <a:avLst/>
          </a:prstGeom>
        </p:spPr>
      </p:pic>
    </p:spTree>
    <p:extLst>
      <p:ext uri="{BB962C8B-B14F-4D97-AF65-F5344CB8AC3E}">
        <p14:creationId xmlns:p14="http://schemas.microsoft.com/office/powerpoint/2010/main" val="113635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primary message</a:t>
            </a:r>
          </a:p>
        </p:txBody>
      </p:sp>
      <p:sp>
        <p:nvSpPr>
          <p:cNvPr id="3" name="Content Placeholder 2"/>
          <p:cNvSpPr>
            <a:spLocks noGrp="1"/>
          </p:cNvSpPr>
          <p:nvPr>
            <p:ph idx="1"/>
          </p:nvPr>
        </p:nvSpPr>
        <p:spPr/>
        <p:txBody>
          <a:bodyPr/>
          <a:lstStyle/>
          <a:p>
            <a:pPr marL="0" indent="0">
              <a:buNone/>
            </a:pPr>
            <a:r>
              <a:rPr lang="en-US" dirty="0"/>
              <a:t>Pick a figure type appropriate to your data and your message</a:t>
            </a:r>
          </a:p>
        </p:txBody>
      </p:sp>
      <p:grpSp>
        <p:nvGrpSpPr>
          <p:cNvPr id="4" name="Group 3"/>
          <p:cNvGrpSpPr/>
          <p:nvPr/>
        </p:nvGrpSpPr>
        <p:grpSpPr>
          <a:xfrm>
            <a:off x="457200" y="2533843"/>
            <a:ext cx="2135768" cy="1473939"/>
            <a:chOff x="457200" y="2533843"/>
            <a:chExt cx="2135768" cy="1473939"/>
          </a:xfrm>
        </p:grpSpPr>
        <p:cxnSp>
          <p:nvCxnSpPr>
            <p:cNvPr id="68" name="Straight Connector 67"/>
            <p:cNvCxnSpPr/>
            <p:nvPr/>
          </p:nvCxnSpPr>
          <p:spPr>
            <a:xfrm>
              <a:off x="590144" y="2533843"/>
              <a:ext cx="0" cy="136122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90144" y="3895069"/>
              <a:ext cx="200282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702857" y="3010705"/>
              <a:ext cx="416171" cy="606483"/>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1119028" y="3010705"/>
              <a:ext cx="312128" cy="268777"/>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1431157" y="2620544"/>
              <a:ext cx="598246" cy="658938"/>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029403" y="2620544"/>
              <a:ext cx="494203" cy="780321"/>
            </a:xfrm>
            <a:prstGeom prst="line">
              <a:avLst/>
            </a:prstGeom>
            <a:ln cap="rnd"/>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1002703"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1421764"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840826"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259887" y="3895069"/>
              <a:ext cx="0" cy="1127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457200" y="3624842"/>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H="1">
              <a:off x="457200" y="3337039"/>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457200" y="3049236"/>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H="1">
              <a:off x="457200" y="2761434"/>
              <a:ext cx="132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82" name="TextBox 81"/>
          <p:cNvSpPr txBox="1"/>
          <p:nvPr/>
        </p:nvSpPr>
        <p:spPr>
          <a:xfrm>
            <a:off x="820279" y="2072178"/>
            <a:ext cx="1409611" cy="461665"/>
          </a:xfrm>
          <a:prstGeom prst="rect">
            <a:avLst/>
          </a:prstGeom>
          <a:noFill/>
        </p:spPr>
        <p:txBody>
          <a:bodyPr wrap="none" rtlCol="0">
            <a:spAutoFit/>
          </a:bodyPr>
          <a:lstStyle/>
          <a:p>
            <a:r>
              <a:rPr lang="en-US" sz="2400" dirty="0">
                <a:latin typeface="+mn-lt"/>
              </a:rPr>
              <a:t>Numerical</a:t>
            </a:r>
          </a:p>
        </p:txBody>
      </p:sp>
      <p:sp>
        <p:nvSpPr>
          <p:cNvPr id="83" name="TextBox 82"/>
          <p:cNvSpPr txBox="1"/>
          <p:nvPr/>
        </p:nvSpPr>
        <p:spPr>
          <a:xfrm>
            <a:off x="3758466" y="2073236"/>
            <a:ext cx="1627068" cy="461665"/>
          </a:xfrm>
          <a:prstGeom prst="rect">
            <a:avLst/>
          </a:prstGeom>
          <a:noFill/>
        </p:spPr>
        <p:txBody>
          <a:bodyPr wrap="none" rtlCol="0">
            <a:spAutoFit/>
          </a:bodyPr>
          <a:lstStyle/>
          <a:p>
            <a:r>
              <a:rPr lang="en-US" sz="2400" dirty="0">
                <a:latin typeface="+mn-lt"/>
              </a:rPr>
              <a:t>Categorical</a:t>
            </a:r>
          </a:p>
        </p:txBody>
      </p:sp>
      <p:sp>
        <p:nvSpPr>
          <p:cNvPr id="84" name="TextBox 83"/>
          <p:cNvSpPr txBox="1"/>
          <p:nvPr/>
        </p:nvSpPr>
        <p:spPr>
          <a:xfrm>
            <a:off x="906966" y="4206311"/>
            <a:ext cx="1236236" cy="461665"/>
          </a:xfrm>
          <a:prstGeom prst="rect">
            <a:avLst/>
          </a:prstGeom>
          <a:noFill/>
        </p:spPr>
        <p:txBody>
          <a:bodyPr wrap="none" rtlCol="0">
            <a:spAutoFit/>
          </a:bodyPr>
          <a:lstStyle/>
          <a:p>
            <a:r>
              <a:rPr lang="en-US" sz="2400" dirty="0">
                <a:latin typeface="+mn-lt"/>
              </a:rPr>
              <a:t>Network</a:t>
            </a:r>
          </a:p>
        </p:txBody>
      </p:sp>
      <p:sp>
        <p:nvSpPr>
          <p:cNvPr id="85" name="TextBox 84"/>
          <p:cNvSpPr txBox="1"/>
          <p:nvPr/>
        </p:nvSpPr>
        <p:spPr>
          <a:xfrm>
            <a:off x="3014498" y="4206311"/>
            <a:ext cx="3115005" cy="461665"/>
          </a:xfrm>
          <a:prstGeom prst="rect">
            <a:avLst/>
          </a:prstGeom>
          <a:noFill/>
        </p:spPr>
        <p:txBody>
          <a:bodyPr wrap="none" rtlCol="0">
            <a:spAutoFit/>
          </a:bodyPr>
          <a:lstStyle/>
          <a:p>
            <a:r>
              <a:rPr lang="en-US" sz="2400" dirty="0">
                <a:latin typeface="+mn-lt"/>
              </a:rPr>
              <a:t>Geographic/geospatial</a:t>
            </a:r>
          </a:p>
        </p:txBody>
      </p:sp>
      <p:grpSp>
        <p:nvGrpSpPr>
          <p:cNvPr id="86" name="Group 85"/>
          <p:cNvGrpSpPr/>
          <p:nvPr/>
        </p:nvGrpSpPr>
        <p:grpSpPr>
          <a:xfrm>
            <a:off x="535835" y="4680146"/>
            <a:ext cx="1978498" cy="1347255"/>
            <a:chOff x="713421" y="2588827"/>
            <a:chExt cx="2318454" cy="1578748"/>
          </a:xfrm>
        </p:grpSpPr>
        <p:cxnSp>
          <p:nvCxnSpPr>
            <p:cNvPr id="87" name="Straight Connector 86"/>
            <p:cNvCxnSpPr>
              <a:stCxn id="98" idx="3"/>
              <a:endCxn id="100" idx="7"/>
            </p:cNvCxnSpPr>
            <p:nvPr/>
          </p:nvCxnSpPr>
          <p:spPr>
            <a:xfrm flipH="1">
              <a:off x="888548" y="3127017"/>
              <a:ext cx="514343" cy="380145"/>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00" idx="6"/>
              <a:endCxn id="99" idx="2"/>
            </p:cNvCxnSpPr>
            <p:nvPr/>
          </p:nvCxnSpPr>
          <p:spPr>
            <a:xfrm flipV="1">
              <a:off x="918595" y="3416154"/>
              <a:ext cx="1085146" cy="163548"/>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98" idx="5"/>
              <a:endCxn id="99" idx="1"/>
            </p:cNvCxnSpPr>
            <p:nvPr/>
          </p:nvCxnSpPr>
          <p:spPr>
            <a:xfrm>
              <a:off x="1641365" y="3127017"/>
              <a:ext cx="435572" cy="112426"/>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a:stCxn id="101" idx="4"/>
              <a:endCxn id="99" idx="7"/>
            </p:cNvCxnSpPr>
            <p:nvPr/>
          </p:nvCxnSpPr>
          <p:spPr>
            <a:xfrm>
              <a:off x="2400968" y="2794001"/>
              <a:ext cx="29391" cy="445442"/>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a:stCxn id="102" idx="3"/>
              <a:endCxn id="99" idx="7"/>
            </p:cNvCxnSpPr>
            <p:nvPr/>
          </p:nvCxnSpPr>
          <p:spPr>
            <a:xfrm flipH="1">
              <a:off x="2430359" y="2969128"/>
              <a:ext cx="284149" cy="270315"/>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a:stCxn id="103" idx="3"/>
              <a:endCxn id="99" idx="7"/>
            </p:cNvCxnSpPr>
            <p:nvPr/>
          </p:nvCxnSpPr>
          <p:spPr>
            <a:xfrm flipH="1" flipV="1">
              <a:off x="2430359" y="3239443"/>
              <a:ext cx="426389" cy="112091"/>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101" idx="6"/>
              <a:endCxn id="102" idx="1"/>
            </p:cNvCxnSpPr>
            <p:nvPr/>
          </p:nvCxnSpPr>
          <p:spPr>
            <a:xfrm>
              <a:off x="2503555" y="2691414"/>
              <a:ext cx="210953" cy="13263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stCxn id="98" idx="4"/>
              <a:endCxn id="104" idx="0"/>
            </p:cNvCxnSpPr>
            <p:nvPr/>
          </p:nvCxnSpPr>
          <p:spPr>
            <a:xfrm>
              <a:off x="1522128" y="3176407"/>
              <a:ext cx="144359" cy="653914"/>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a:stCxn id="104" idx="7"/>
              <a:endCxn id="99" idx="4"/>
            </p:cNvCxnSpPr>
            <p:nvPr/>
          </p:nvCxnSpPr>
          <p:spPr>
            <a:xfrm flipV="1">
              <a:off x="1785724" y="3666061"/>
              <a:ext cx="467924" cy="21365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a:stCxn id="102" idx="5"/>
              <a:endCxn id="103" idx="0"/>
            </p:cNvCxnSpPr>
            <p:nvPr/>
          </p:nvCxnSpPr>
          <p:spPr>
            <a:xfrm>
              <a:off x="2859588" y="2969128"/>
              <a:ext cx="69700" cy="207279"/>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stCxn id="101" idx="5"/>
              <a:endCxn id="103" idx="1"/>
            </p:cNvCxnSpPr>
            <p:nvPr/>
          </p:nvCxnSpPr>
          <p:spPr>
            <a:xfrm>
              <a:off x="2473508" y="2763954"/>
              <a:ext cx="383240" cy="442500"/>
            </a:xfrm>
            <a:prstGeom prst="line">
              <a:avLst/>
            </a:prstGeom>
            <a:ln>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1353501" y="2839153"/>
              <a:ext cx="337254" cy="33725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003741" y="3166247"/>
              <a:ext cx="499814" cy="49981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713421" y="3477115"/>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2298381" y="2588827"/>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2684461" y="2794001"/>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2826701" y="3176407"/>
              <a:ext cx="205174" cy="20517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497860" y="3830321"/>
              <a:ext cx="337254" cy="337254"/>
            </a:xfrm>
            <a:prstGeom prst="ellipse">
              <a:avLst/>
            </a:prstGeom>
            <a:solidFill>
              <a:schemeClr val="tx2"/>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5" name="Group 104"/>
          <p:cNvGrpSpPr/>
          <p:nvPr/>
        </p:nvGrpSpPr>
        <p:grpSpPr>
          <a:xfrm>
            <a:off x="3570588" y="2533844"/>
            <a:ext cx="2002824" cy="1361226"/>
            <a:chOff x="5525807" y="1738479"/>
            <a:chExt cx="2346960" cy="1595119"/>
          </a:xfrm>
        </p:grpSpPr>
        <p:sp>
          <p:nvSpPr>
            <p:cNvPr id="106" name="Rectangle 105"/>
            <p:cNvSpPr/>
            <p:nvPr/>
          </p:nvSpPr>
          <p:spPr>
            <a:xfrm>
              <a:off x="5825801" y="1840078"/>
              <a:ext cx="312532" cy="14935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p:nvPr/>
          </p:nvSpPr>
          <p:spPr>
            <a:xfrm>
              <a:off x="6561202" y="2514600"/>
              <a:ext cx="312532" cy="818998"/>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107"/>
            <p:cNvSpPr/>
            <p:nvPr/>
          </p:nvSpPr>
          <p:spPr>
            <a:xfrm>
              <a:off x="7296603" y="2116666"/>
              <a:ext cx="312532" cy="1216931"/>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5525807" y="1738479"/>
              <a:ext cx="0" cy="159511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525807" y="3333598"/>
              <a:ext cx="234696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11" name="Picture 110" descr="Black_World_2015090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692" y="4658629"/>
            <a:ext cx="1624617" cy="1624617"/>
          </a:xfrm>
          <a:prstGeom prst="rect">
            <a:avLst/>
          </a:prstGeom>
        </p:spPr>
      </p:pic>
      <p:sp>
        <p:nvSpPr>
          <p:cNvPr id="112" name="TextBox 111"/>
          <p:cNvSpPr txBox="1"/>
          <p:nvPr/>
        </p:nvSpPr>
        <p:spPr>
          <a:xfrm>
            <a:off x="6729996" y="2067491"/>
            <a:ext cx="1652466" cy="461665"/>
          </a:xfrm>
          <a:prstGeom prst="rect">
            <a:avLst/>
          </a:prstGeom>
          <a:noFill/>
        </p:spPr>
        <p:txBody>
          <a:bodyPr wrap="none" rtlCol="0">
            <a:spAutoFit/>
          </a:bodyPr>
          <a:lstStyle/>
          <a:p>
            <a:r>
              <a:rPr lang="en-US" sz="2400" dirty="0">
                <a:latin typeface="+mn-lt"/>
              </a:rPr>
              <a:t>Hierarchical</a:t>
            </a:r>
          </a:p>
        </p:txBody>
      </p:sp>
      <p:sp>
        <p:nvSpPr>
          <p:cNvPr id="113" name="TextBox 112"/>
          <p:cNvSpPr txBox="1"/>
          <p:nvPr/>
        </p:nvSpPr>
        <p:spPr>
          <a:xfrm>
            <a:off x="7031762" y="4196964"/>
            <a:ext cx="1048935" cy="461665"/>
          </a:xfrm>
          <a:prstGeom prst="rect">
            <a:avLst/>
          </a:prstGeom>
          <a:noFill/>
        </p:spPr>
        <p:txBody>
          <a:bodyPr wrap="none" rtlCol="0">
            <a:spAutoFit/>
          </a:bodyPr>
          <a:lstStyle/>
          <a:p>
            <a:r>
              <a:rPr lang="en-US" sz="2400" dirty="0">
                <a:latin typeface="+mn-lt"/>
              </a:rPr>
              <a:t>Textual</a:t>
            </a:r>
          </a:p>
        </p:txBody>
      </p:sp>
      <p:grpSp>
        <p:nvGrpSpPr>
          <p:cNvPr id="114" name="Group 113"/>
          <p:cNvGrpSpPr/>
          <p:nvPr/>
        </p:nvGrpSpPr>
        <p:grpSpPr>
          <a:xfrm>
            <a:off x="6425214" y="2540439"/>
            <a:ext cx="2262031" cy="1350838"/>
            <a:chOff x="6377144" y="1204271"/>
            <a:chExt cx="2262031" cy="1350838"/>
          </a:xfrm>
        </p:grpSpPr>
        <p:sp>
          <p:nvSpPr>
            <p:cNvPr id="115" name="Rounded Rectangle 114"/>
            <p:cNvSpPr/>
            <p:nvPr/>
          </p:nvSpPr>
          <p:spPr>
            <a:xfrm>
              <a:off x="7555785" y="1204271"/>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ounded Rectangle 115"/>
            <p:cNvSpPr/>
            <p:nvPr/>
          </p:nvSpPr>
          <p:spPr>
            <a:xfrm>
              <a:off x="6906652" y="1732581"/>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8204917" y="1734944"/>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6377144" y="2263515"/>
              <a:ext cx="434258" cy="291594"/>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ounded Rectangle 118"/>
            <p:cNvSpPr/>
            <p:nvPr/>
          </p:nvSpPr>
          <p:spPr>
            <a:xfrm>
              <a:off x="6906652" y="2263515"/>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7435197" y="2263255"/>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8204917" y="2267307"/>
              <a:ext cx="434258" cy="287802"/>
            </a:xfrm>
            <a:prstGeom prst="roundRect">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2" name="Straight Connector 121"/>
            <p:cNvCxnSpPr/>
            <p:nvPr/>
          </p:nvCxnSpPr>
          <p:spPr>
            <a:xfrm>
              <a:off x="7772400" y="1496528"/>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21525" y="1612327"/>
              <a:ext cx="1298575"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6594475" y="2141949"/>
              <a:ext cx="1057275" cy="0"/>
            </a:xfrm>
            <a:prstGeom prst="line">
              <a:avLst/>
            </a:prstGeom>
            <a:ln cap="rnd">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7121525" y="1612327"/>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8420100" y="1612327"/>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7121525" y="2020383"/>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7658100" y="2136182"/>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7121525" y="2136182"/>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6594475" y="2151508"/>
              <a:ext cx="0" cy="11579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17" idx="2"/>
              <a:endCxn id="121" idx="0"/>
            </p:cNvCxnSpPr>
            <p:nvPr/>
          </p:nvCxnSpPr>
          <p:spPr>
            <a:xfrm>
              <a:off x="8422046" y="2022746"/>
              <a:ext cx="0" cy="244561"/>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32" name="Picture 131" descr="wordcloud.png"/>
          <p:cNvPicPr>
            <a:picLocks noChangeAspect="1"/>
          </p:cNvPicPr>
          <p:nvPr/>
        </p:nvPicPr>
        <p:blipFill rotWithShape="1">
          <a:blip r:embed="rId4">
            <a:extLst>
              <a:ext uri="{28A0092B-C50C-407E-A947-70E740481C1C}">
                <a14:useLocalDpi xmlns:a14="http://schemas.microsoft.com/office/drawing/2010/main" val="0"/>
              </a:ext>
            </a:extLst>
          </a:blip>
          <a:srcRect l="16296" t="8196" r="16483" b="13966"/>
          <a:stretch/>
        </p:blipFill>
        <p:spPr>
          <a:xfrm>
            <a:off x="6537440" y="4579058"/>
            <a:ext cx="2037578" cy="1769533"/>
          </a:xfrm>
          <a:prstGeom prst="rect">
            <a:avLst/>
          </a:prstGeom>
        </p:spPr>
      </p:pic>
    </p:spTree>
    <p:extLst>
      <p:ext uri="{BB962C8B-B14F-4D97-AF65-F5344CB8AC3E}">
        <p14:creationId xmlns:p14="http://schemas.microsoft.com/office/powerpoint/2010/main" val="414878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Focus on the primary message</a:t>
            </a:r>
          </a:p>
        </p:txBody>
      </p:sp>
      <p:sp>
        <p:nvSpPr>
          <p:cNvPr id="3" name="Content Placeholder 2"/>
          <p:cNvSpPr>
            <a:spLocks noGrp="1"/>
          </p:cNvSpPr>
          <p:nvPr>
            <p:ph idx="1"/>
          </p:nvPr>
        </p:nvSpPr>
        <p:spPr/>
        <p:txBody>
          <a:bodyPr/>
          <a:lstStyle/>
          <a:p>
            <a:r>
              <a:rPr lang="en-US" dirty="0"/>
              <a:t>Blah</a:t>
            </a:r>
          </a:p>
        </p:txBody>
      </p:sp>
      <p:pic>
        <p:nvPicPr>
          <p:cNvPr id="4" name="Picture 3" descr="Data_Vizualisation_Catalogue_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08" y="1174892"/>
            <a:ext cx="3971500" cy="2668887"/>
          </a:xfrm>
          <a:prstGeom prst="rect">
            <a:avLst/>
          </a:prstGeom>
        </p:spPr>
      </p:pic>
      <p:pic>
        <p:nvPicPr>
          <p:cNvPr id="5" name="Picture 4" descr="DataVisCatalogue_Sunbur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433" y="1174892"/>
            <a:ext cx="2497542" cy="3240859"/>
          </a:xfrm>
          <a:prstGeom prst="rect">
            <a:avLst/>
          </a:prstGeom>
        </p:spPr>
      </p:pic>
      <p:sp>
        <p:nvSpPr>
          <p:cNvPr id="8" name="TextBox 7"/>
          <p:cNvSpPr txBox="1"/>
          <p:nvPr/>
        </p:nvSpPr>
        <p:spPr>
          <a:xfrm>
            <a:off x="457200" y="4187171"/>
            <a:ext cx="4863526" cy="1938992"/>
          </a:xfrm>
          <a:prstGeom prst="rect">
            <a:avLst/>
          </a:prstGeom>
          <a:noFill/>
        </p:spPr>
        <p:txBody>
          <a:bodyPr wrap="square" rtlCol="0">
            <a:spAutoFit/>
          </a:bodyPr>
          <a:lstStyle/>
          <a:p>
            <a:r>
              <a:rPr lang="en-US" sz="2400" dirty="0">
                <a:latin typeface="+mn-lt"/>
              </a:rPr>
              <a:t>The Data Visualisation Catalogue can be found at:</a:t>
            </a:r>
          </a:p>
          <a:p>
            <a:r>
              <a:rPr lang="en-US" sz="2400" dirty="0">
                <a:latin typeface="+mn-lt"/>
                <a:hlinkClick r:id="rId5"/>
              </a:rPr>
              <a:t>http://www.datavizcatalogue.com/</a:t>
            </a:r>
            <a:endParaRPr lang="en-US" sz="2400" dirty="0">
              <a:latin typeface="+mn-lt"/>
            </a:endParaRPr>
          </a:p>
          <a:p>
            <a:r>
              <a:rPr lang="en-US" sz="2400" dirty="0">
                <a:latin typeface="+mn-lt"/>
              </a:rPr>
              <a:t>Or</a:t>
            </a:r>
          </a:p>
          <a:p>
            <a:r>
              <a:rPr lang="en-AU" sz="2400" dirty="0">
                <a:hlinkClick r:id="rId6"/>
              </a:rPr>
              <a:t>https://datavizproject.com/</a:t>
            </a:r>
            <a:r>
              <a:rPr lang="en-US" sz="2400" dirty="0">
                <a:latin typeface="+mn-lt"/>
              </a:rPr>
              <a:t> </a:t>
            </a:r>
          </a:p>
        </p:txBody>
      </p:sp>
    </p:spTree>
    <p:extLst>
      <p:ext uri="{BB962C8B-B14F-4D97-AF65-F5344CB8AC3E}">
        <p14:creationId xmlns:p14="http://schemas.microsoft.com/office/powerpoint/2010/main" val="165281839"/>
      </p:ext>
    </p:extLst>
  </p:cSld>
  <p:clrMapOvr>
    <a:masterClrMapping/>
  </p:clrMapOvr>
</p:sld>
</file>

<file path=ppt/theme/theme1.xml><?xml version="1.0" encoding="utf-8"?>
<a:theme xmlns:a="http://schemas.openxmlformats.org/drawingml/2006/main" name="PPT-template-standard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accent1">
              <a:shade val="95000"/>
              <a:satMod val="105000"/>
            </a:schemeClr>
          </a:solidFill>
        </a:ln>
        <a:effectLst/>
      </a:spPr>
      <a:bodyPr rtlCol="0" anchor="ctr"/>
      <a:lstStyle>
        <a:defPPr algn="ctr">
          <a:defRPr>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PPT-template-standard_June16</Template>
  <TotalTime>3728</TotalTime>
  <Words>3094</Words>
  <Application>Microsoft Macintosh PowerPoint</Application>
  <PresentationFormat>On-screen Show (4:3)</PresentationFormat>
  <Paragraphs>299</Paragraphs>
  <Slides>35</Slides>
  <Notes>26</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ＭＳ Ｐゴシック</vt:lpstr>
      <vt:lpstr>Arial</vt:lpstr>
      <vt:lpstr>Calibri</vt:lpstr>
      <vt:lpstr>Lucida Grande</vt:lpstr>
      <vt:lpstr>Tw Cen MT</vt:lpstr>
      <vt:lpstr>PPT-template-standard_August15</vt:lpstr>
      <vt:lpstr>Data Visualisation CIVL3704  2 September 2024 </vt:lpstr>
      <vt:lpstr>What is data visualisation?</vt:lpstr>
      <vt:lpstr>Who is it for?</vt:lpstr>
      <vt:lpstr>Presentation medium</vt:lpstr>
      <vt:lpstr>Presentation medium</vt:lpstr>
      <vt:lpstr>Presentation medium</vt:lpstr>
      <vt:lpstr>Principles of Data Visualisation</vt:lpstr>
      <vt:lpstr>Focus on the primary message</vt:lpstr>
      <vt:lpstr>Focus on the primary message</vt:lpstr>
      <vt:lpstr>Keep it simple and uncluttered</vt:lpstr>
      <vt:lpstr>Keep it simple and uncluttered</vt:lpstr>
      <vt:lpstr>Keep it simple and uncluttered</vt:lpstr>
      <vt:lpstr>Keep it simple and uncluttered</vt:lpstr>
      <vt:lpstr>Keep it simple and uncluttered</vt:lpstr>
      <vt:lpstr>Include all necessary information</vt:lpstr>
      <vt:lpstr>Include all necessary information</vt:lpstr>
      <vt:lpstr>Make comparisons easy</vt:lpstr>
      <vt:lpstr>Make comparisons easy</vt:lpstr>
      <vt:lpstr>Make comparisons easy</vt:lpstr>
      <vt:lpstr>Avoid misleading presentation</vt:lpstr>
      <vt:lpstr>Avoid misleading presentation</vt:lpstr>
      <vt:lpstr>Avoid misleading presentation</vt:lpstr>
      <vt:lpstr>So, to create an effective data visualisation…</vt:lpstr>
      <vt:lpstr>Python example!</vt:lpstr>
      <vt:lpstr>Where next?</vt:lpstr>
      <vt:lpstr>Other Resources</vt:lpstr>
      <vt:lpstr>Other Resources</vt:lpstr>
      <vt:lpstr>Other Resources</vt:lpstr>
      <vt:lpstr>Other Resources</vt:lpstr>
      <vt:lpstr>References</vt:lpstr>
      <vt:lpstr>Where next?</vt:lpstr>
      <vt:lpstr>Keep it simple and uncluttered</vt:lpstr>
      <vt:lpstr>Include all necessary information</vt:lpstr>
      <vt:lpstr>Avoid misleading presentation</vt:lpstr>
      <vt:lpstr>Avoid misleading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Presentation sub-title</dc:title>
  <dc:creator>Digital Studio User</dc:creator>
  <cp:lastModifiedBy>Nathaniel Butterworth</cp:lastModifiedBy>
  <cp:revision>243</cp:revision>
  <cp:lastPrinted>2015-06-26T01:12:18Z</cp:lastPrinted>
  <dcterms:created xsi:type="dcterms:W3CDTF">2016-11-13T23:54:44Z</dcterms:created>
  <dcterms:modified xsi:type="dcterms:W3CDTF">2024-08-30T03:49:50Z</dcterms:modified>
</cp:coreProperties>
</file>